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57" r:id="rId8"/>
    <p:sldId id="274" r:id="rId9"/>
    <p:sldId id="264" r:id="rId10"/>
    <p:sldId id="265" r:id="rId11"/>
    <p:sldId id="266" r:id="rId12"/>
    <p:sldId id="267" r:id="rId13"/>
    <p:sldId id="279" r:id="rId14"/>
    <p:sldId id="258" r:id="rId15"/>
    <p:sldId id="259" r:id="rId16"/>
    <p:sldId id="260" r:id="rId17"/>
    <p:sldId id="277" r:id="rId18"/>
    <p:sldId id="261" r:id="rId19"/>
    <p:sldId id="262" r:id="rId20"/>
    <p:sldId id="263" r:id="rId21"/>
    <p:sldId id="275" r:id="rId22"/>
    <p:sldId id="276" r:id="rId23"/>
    <p:sldId id="278" r:id="rId2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9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XM\Documents\PRODAGR%202011.xlsx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XM\Documents\prod.%20pecuaria%2020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XM\Documents\VALPRO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284460451221"/>
          <c:y val="0.0514005540974045"/>
          <c:w val="0.785529685081569"/>
          <c:h val="0.67260783645524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Hoja1!$A$1:$A$12</c:f>
              <c:strCache>
                <c:ptCount val="12"/>
                <c:pt idx="0">
                  <c:v>MAIZ GRANO</c:v>
                </c:pt>
                <c:pt idx="1">
                  <c:v>CAÑA DE AZUCAR</c:v>
                </c:pt>
                <c:pt idx="2">
                  <c:v>SORGO GRANO</c:v>
                </c:pt>
                <c:pt idx="3">
                  <c:v>AGUACATE</c:v>
                </c:pt>
                <c:pt idx="4">
                  <c:v>PASTOS</c:v>
                </c:pt>
                <c:pt idx="5">
                  <c:v>ALFALFA VERDE</c:v>
                </c:pt>
                <c:pt idx="6">
                  <c:v>TRIGO GRANO</c:v>
                </c:pt>
                <c:pt idx="7">
                  <c:v>CHILE VERDE</c:v>
                </c:pt>
                <c:pt idx="8">
                  <c:v>TOMATE ROJO (JITOMATE)</c:v>
                </c:pt>
                <c:pt idx="9">
                  <c:v>PAPA</c:v>
                </c:pt>
                <c:pt idx="10">
                  <c:v>ALGODON HUESO</c:v>
                </c:pt>
                <c:pt idx="11">
                  <c:v>FRIJOL</c:v>
                </c:pt>
              </c:strCache>
            </c:strRef>
          </c:cat>
          <c:val>
            <c:numRef>
              <c:f>Hoja1!$B$1:$B$12</c:f>
              <c:numCache>
                <c:formatCode>#,##0.00</c:formatCode>
                <c:ptCount val="12"/>
                <c:pt idx="0">
                  <c:v>7.191385524E7</c:v>
                </c:pt>
                <c:pt idx="1">
                  <c:v>3.036991467E7</c:v>
                </c:pt>
                <c:pt idx="2">
                  <c:v>2.218507212E7</c:v>
                </c:pt>
                <c:pt idx="3">
                  <c:v>1.813640425E7</c:v>
                </c:pt>
                <c:pt idx="4">
                  <c:v>1.717928228E7</c:v>
                </c:pt>
                <c:pt idx="5">
                  <c:v>1.305545378E7</c:v>
                </c:pt>
                <c:pt idx="6">
                  <c:v>1.304328528E7</c:v>
                </c:pt>
                <c:pt idx="7">
                  <c:v>1.20992137E7</c:v>
                </c:pt>
                <c:pt idx="8">
                  <c:v>1.033685307E7</c:v>
                </c:pt>
                <c:pt idx="9">
                  <c:v>9.06964713E6</c:v>
                </c:pt>
                <c:pt idx="10">
                  <c:v>7.08988692E6</c:v>
                </c:pt>
                <c:pt idx="11">
                  <c:v>6.88976584E6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7266328"/>
        <c:axId val="-2127269352"/>
      </c:barChart>
      <c:catAx>
        <c:axId val="-2127266328"/>
        <c:scaling>
          <c:orientation val="minMax"/>
        </c:scaling>
        <c:delete val="0"/>
        <c:axPos val="b"/>
        <c:majorTickMark val="out"/>
        <c:minorTickMark val="none"/>
        <c:tickLblPos val="nextTo"/>
        <c:crossAx val="-2127269352"/>
        <c:crosses val="autoZero"/>
        <c:auto val="1"/>
        <c:lblAlgn val="ctr"/>
        <c:lblOffset val="100"/>
        <c:noMultiLvlLbl val="0"/>
      </c:catAx>
      <c:valAx>
        <c:axId val="-2127269352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-21272663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accent5">
        <a:lumMod val="40000"/>
        <a:lumOff val="60000"/>
      </a:schemeClr>
    </a:solidFill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Hoja1!$A$1:$A$8</c:f>
              <c:strCache>
                <c:ptCount val="8"/>
                <c:pt idx="0">
                  <c:v>AVE C</c:v>
                </c:pt>
                <c:pt idx="1">
                  <c:v>BOVINO P</c:v>
                </c:pt>
                <c:pt idx="2">
                  <c:v>BOVINO C</c:v>
                </c:pt>
                <c:pt idx="3">
                  <c:v>AVE P</c:v>
                </c:pt>
                <c:pt idx="4">
                  <c:v>LECHE B</c:v>
                </c:pt>
                <c:pt idx="5">
                  <c:v>PORCINO C</c:v>
                </c:pt>
                <c:pt idx="6">
                  <c:v>HUEVO </c:v>
                </c:pt>
                <c:pt idx="7">
                  <c:v>PORCINO P</c:v>
                </c:pt>
              </c:strCache>
            </c:strRef>
          </c:cat>
          <c:val>
            <c:numRef>
              <c:f>Hoja1!$B$1:$B$8</c:f>
              <c:numCache>
                <c:formatCode>#,##0</c:formatCode>
                <c:ptCount val="8"/>
                <c:pt idx="0">
                  <c:v>7.1028657E7</c:v>
                </c:pt>
                <c:pt idx="1">
                  <c:v>6.1740697E7</c:v>
                </c:pt>
                <c:pt idx="2">
                  <c:v>6.1726431E7</c:v>
                </c:pt>
                <c:pt idx="3">
                  <c:v>6.0288647E7</c:v>
                </c:pt>
                <c:pt idx="4">
                  <c:v>5.3029602E7</c:v>
                </c:pt>
                <c:pt idx="5">
                  <c:v>3.7738565E7</c:v>
                </c:pt>
                <c:pt idx="6">
                  <c:v>3.2505819E7</c:v>
                </c:pt>
                <c:pt idx="7">
                  <c:v>3.0354161E7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7233144"/>
        <c:axId val="-2127230184"/>
      </c:barChart>
      <c:catAx>
        <c:axId val="-2127233144"/>
        <c:scaling>
          <c:orientation val="minMax"/>
        </c:scaling>
        <c:delete val="0"/>
        <c:axPos val="b"/>
        <c:majorTickMark val="out"/>
        <c:minorTickMark val="none"/>
        <c:tickLblPos val="nextTo"/>
        <c:crossAx val="-2127230184"/>
        <c:crosses val="autoZero"/>
        <c:auto val="1"/>
        <c:lblAlgn val="ctr"/>
        <c:lblOffset val="100"/>
        <c:noMultiLvlLbl val="0"/>
      </c:catAx>
      <c:valAx>
        <c:axId val="-212723018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-2127233144"/>
        <c:crosses val="autoZero"/>
        <c:crossBetween val="between"/>
      </c:valAx>
    </c:plotArea>
    <c:plotVisOnly val="1"/>
    <c:dispBlanksAs val="gap"/>
    <c:showDLblsOverMax val="0"/>
  </c:chart>
  <c:spPr>
    <a:solidFill>
      <a:srgbClr val="00B050"/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cat>
            <c:numRef>
              <c:f>Hoja1!$A$2:$A$19</c:f>
              <c:numCache>
                <c:formatCode>General</c:formatCode>
                <c:ptCount val="18"/>
                <c:pt idx="0">
                  <c:v>1994.0</c:v>
                </c:pt>
                <c:pt idx="1">
                  <c:v>1995.0</c:v>
                </c:pt>
                <c:pt idx="2">
                  <c:v>1996.0</c:v>
                </c:pt>
                <c:pt idx="3">
                  <c:v>1997.0</c:v>
                </c:pt>
                <c:pt idx="4">
                  <c:v>1998.0</c:v>
                </c:pt>
                <c:pt idx="5">
                  <c:v>1999.0</c:v>
                </c:pt>
                <c:pt idx="6">
                  <c:v>2000.0</c:v>
                </c:pt>
                <c:pt idx="7">
                  <c:v>2001.0</c:v>
                </c:pt>
                <c:pt idx="8">
                  <c:v>2002.0</c:v>
                </c:pt>
                <c:pt idx="9">
                  <c:v>2003.0</c:v>
                </c:pt>
                <c:pt idx="10">
                  <c:v>2004.0</c:v>
                </c:pt>
                <c:pt idx="11">
                  <c:v>2005.0</c:v>
                </c:pt>
                <c:pt idx="12">
                  <c:v>2006.0</c:v>
                </c:pt>
                <c:pt idx="13">
                  <c:v>2007.0</c:v>
                </c:pt>
                <c:pt idx="14">
                  <c:v>2008.0</c:v>
                </c:pt>
                <c:pt idx="15">
                  <c:v>2009.0</c:v>
                </c:pt>
                <c:pt idx="16">
                  <c:v>2010.0</c:v>
                </c:pt>
                <c:pt idx="17">
                  <c:v>2011.0</c:v>
                </c:pt>
              </c:numCache>
            </c:numRef>
          </c:cat>
          <c:val>
            <c:numRef>
              <c:f>Hoja1!$B$2:$B$19</c:f>
              <c:numCache>
                <c:formatCode>#,##0.00</c:formatCode>
                <c:ptCount val="18"/>
                <c:pt idx="0">
                  <c:v>5.869036421E7</c:v>
                </c:pt>
                <c:pt idx="1">
                  <c:v>8.306629826E7</c:v>
                </c:pt>
                <c:pt idx="2">
                  <c:v>1.2060252728E8</c:v>
                </c:pt>
                <c:pt idx="3">
                  <c:v>1.2987845836E8</c:v>
                </c:pt>
                <c:pt idx="4">
                  <c:v>1.5587026179E8</c:v>
                </c:pt>
                <c:pt idx="5">
                  <c:v>1.6390604086E8</c:v>
                </c:pt>
                <c:pt idx="6" formatCode="General">
                  <c:v>1.5997473063E8</c:v>
                </c:pt>
                <c:pt idx="7">
                  <c:v>1.7085019905E8</c:v>
                </c:pt>
                <c:pt idx="8">
                  <c:v>1.6958467742E8</c:v>
                </c:pt>
                <c:pt idx="9">
                  <c:v>1.9242053194E8</c:v>
                </c:pt>
                <c:pt idx="10">
                  <c:v>2.1064000072E8</c:v>
                </c:pt>
                <c:pt idx="11">
                  <c:v>2.0025058976E8</c:v>
                </c:pt>
                <c:pt idx="12">
                  <c:v>2.3270897219E8</c:v>
                </c:pt>
                <c:pt idx="13">
                  <c:v>2.6995098122E8</c:v>
                </c:pt>
                <c:pt idx="14">
                  <c:v>3.059506459E8</c:v>
                </c:pt>
                <c:pt idx="15">
                  <c:v>2.9466193059E8</c:v>
                </c:pt>
                <c:pt idx="16">
                  <c:v>3.3178601929E8</c:v>
                </c:pt>
                <c:pt idx="17">
                  <c:v>3.5465685895E8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27197176"/>
        <c:axId val="-2127194232"/>
      </c:lineChart>
      <c:catAx>
        <c:axId val="-2127197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27194232"/>
        <c:crosses val="autoZero"/>
        <c:auto val="1"/>
        <c:lblAlgn val="ctr"/>
        <c:lblOffset val="100"/>
        <c:noMultiLvlLbl val="0"/>
      </c:catAx>
      <c:valAx>
        <c:axId val="-2127194232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-2127197176"/>
        <c:crosses val="autoZero"/>
        <c:crossBetween val="between"/>
      </c:valAx>
      <c:spPr>
        <a:solidFill>
          <a:schemeClr val="accent3">
            <a:lumMod val="60000"/>
            <a:lumOff val="40000"/>
          </a:schemeClr>
        </a:solidFill>
        <a:ln>
          <a:solidFill>
            <a:schemeClr val="accent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0.79375</cdr:x>
      <cdr:y>0.50695</cdr:y>
    </cdr:from>
    <cdr:to>
      <cdr:x>0.99375</cdr:x>
      <cdr:y>0.59722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629025" y="1390657"/>
          <a:ext cx="914400" cy="2476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s-MX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36953-765F-4A06-B4EE-B0541773CAB7}" type="datetimeFigureOut">
              <a:rPr lang="es-MX" smtClean="0"/>
              <a:pPr/>
              <a:t>13/05/13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DB39B-CCAA-477B-AECF-EB93ADC459A0}" type="slidenum">
              <a:rPr lang="es-MX" smtClean="0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L’AGRICULTURE MEXICAINE ET L’ALENA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Víctor M. Quintana S.</a:t>
            </a:r>
          </a:p>
          <a:p>
            <a:r>
              <a:rPr lang="es-MX" dirty="0" smtClean="0"/>
              <a:t>París, 2013.</a:t>
            </a:r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LE MEXIQUE: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38600" cy="5500726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1,950,000 kms.2</a:t>
            </a:r>
          </a:p>
          <a:p>
            <a:r>
              <a:rPr lang="es-MX" dirty="0" smtClean="0"/>
              <a:t>112 </a:t>
            </a:r>
            <a:r>
              <a:rPr lang="es-MX" dirty="0" err="1" smtClean="0"/>
              <a:t>millions</a:t>
            </a:r>
            <a:r>
              <a:rPr lang="es-MX" dirty="0" smtClean="0"/>
              <a:t> </a:t>
            </a:r>
            <a:r>
              <a:rPr lang="es-MX" dirty="0" err="1" smtClean="0"/>
              <a:t>d’habitants</a:t>
            </a:r>
            <a:endParaRPr lang="es-MX" dirty="0" smtClean="0"/>
          </a:p>
          <a:p>
            <a:r>
              <a:rPr lang="es-MX" dirty="0" err="1" smtClean="0"/>
              <a:t>République</a:t>
            </a:r>
            <a:r>
              <a:rPr lang="es-MX" dirty="0" smtClean="0"/>
              <a:t>  </a:t>
            </a:r>
            <a:r>
              <a:rPr lang="es-MX" dirty="0" err="1" smtClean="0"/>
              <a:t>féderale</a:t>
            </a:r>
            <a:r>
              <a:rPr lang="es-MX" dirty="0" smtClean="0"/>
              <a:t>, </a:t>
            </a:r>
            <a:r>
              <a:rPr lang="es-MX" dirty="0" err="1" smtClean="0"/>
              <a:t>répresentative</a:t>
            </a:r>
            <a:endParaRPr lang="es-MX" dirty="0" smtClean="0"/>
          </a:p>
          <a:p>
            <a:r>
              <a:rPr lang="es-MX" dirty="0" smtClean="0"/>
              <a:t>31 </a:t>
            </a:r>
            <a:r>
              <a:rPr lang="es-MX" dirty="0" err="1" smtClean="0"/>
              <a:t>états</a:t>
            </a:r>
            <a:r>
              <a:rPr lang="es-MX" dirty="0" smtClean="0"/>
              <a:t>, un </a:t>
            </a:r>
            <a:r>
              <a:rPr lang="es-MX" dirty="0" err="1" smtClean="0"/>
              <a:t>district</a:t>
            </a:r>
            <a:r>
              <a:rPr lang="es-MX" dirty="0" smtClean="0"/>
              <a:t> </a:t>
            </a:r>
            <a:r>
              <a:rPr lang="es-MX" dirty="0" err="1" smtClean="0"/>
              <a:t>féderal</a:t>
            </a:r>
            <a:r>
              <a:rPr lang="es-MX" dirty="0" smtClean="0"/>
              <a:t>.</a:t>
            </a:r>
          </a:p>
          <a:p>
            <a:r>
              <a:rPr lang="es-MX" dirty="0" smtClean="0"/>
              <a:t>Les </a:t>
            </a:r>
            <a:r>
              <a:rPr lang="es-MX" dirty="0" err="1" smtClean="0"/>
              <a:t>trois</a:t>
            </a:r>
            <a:r>
              <a:rPr lang="es-MX" dirty="0" smtClean="0"/>
              <a:t> </a:t>
            </a:r>
            <a:r>
              <a:rPr lang="es-MX" dirty="0" err="1" smtClean="0"/>
              <a:t>pouvoirs</a:t>
            </a:r>
            <a:r>
              <a:rPr lang="es-MX" dirty="0" smtClean="0"/>
              <a:t> </a:t>
            </a:r>
            <a:r>
              <a:rPr lang="es-MX" dirty="0" err="1" smtClean="0"/>
              <a:t>au</a:t>
            </a:r>
            <a:r>
              <a:rPr lang="es-MX" dirty="0" smtClean="0"/>
              <a:t> nivel </a:t>
            </a:r>
            <a:r>
              <a:rPr lang="es-MX" dirty="0" err="1" smtClean="0"/>
              <a:t>féderal</a:t>
            </a:r>
            <a:r>
              <a:rPr lang="es-MX" dirty="0" smtClean="0"/>
              <a:t> et local.</a:t>
            </a:r>
          </a:p>
          <a:p>
            <a:r>
              <a:rPr lang="es-MX" dirty="0" smtClean="0"/>
              <a:t>Chambre </a:t>
            </a:r>
            <a:r>
              <a:rPr lang="es-MX" dirty="0" err="1" smtClean="0"/>
              <a:t>bicaméral</a:t>
            </a:r>
            <a:r>
              <a:rPr lang="es-MX" dirty="0" smtClean="0"/>
              <a:t> </a:t>
            </a:r>
            <a:r>
              <a:rPr lang="es-MX" dirty="0" err="1" smtClean="0"/>
              <a:t>au</a:t>
            </a:r>
            <a:r>
              <a:rPr lang="es-MX" dirty="0" smtClean="0"/>
              <a:t> </a:t>
            </a:r>
            <a:r>
              <a:rPr lang="es-MX" dirty="0" err="1" smtClean="0"/>
              <a:t>niveu</a:t>
            </a:r>
            <a:r>
              <a:rPr lang="es-MX" dirty="0" smtClean="0"/>
              <a:t> </a:t>
            </a:r>
            <a:r>
              <a:rPr lang="es-MX" dirty="0" err="1" smtClean="0"/>
              <a:t>féderale</a:t>
            </a:r>
            <a:r>
              <a:rPr lang="es-MX" dirty="0" smtClean="0"/>
              <a:t>: </a:t>
            </a:r>
            <a:r>
              <a:rPr lang="es-MX" dirty="0" err="1" smtClean="0"/>
              <a:t>deputés</a:t>
            </a:r>
            <a:r>
              <a:rPr lang="es-MX" dirty="0" smtClean="0"/>
              <a:t> et </a:t>
            </a:r>
            <a:r>
              <a:rPr lang="es-MX" dirty="0" err="1" smtClean="0"/>
              <a:t>sénateurs</a:t>
            </a:r>
            <a:r>
              <a:rPr lang="es-MX" dirty="0" smtClean="0"/>
              <a:t> par </a:t>
            </a:r>
            <a:r>
              <a:rPr lang="es-MX" dirty="0" err="1" smtClean="0"/>
              <a:t>élection</a:t>
            </a:r>
            <a:r>
              <a:rPr lang="es-MX" dirty="0" smtClean="0"/>
              <a:t> </a:t>
            </a:r>
            <a:r>
              <a:rPr lang="es-MX" dirty="0" err="1" smtClean="0"/>
              <a:t>directe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4714876" y="1000108"/>
            <a:ext cx="3971924" cy="5572164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Chambre de </a:t>
            </a:r>
            <a:r>
              <a:rPr lang="es-MX" dirty="0" err="1" smtClean="0"/>
              <a:t>chaque</a:t>
            </a:r>
            <a:r>
              <a:rPr lang="es-MX" dirty="0" smtClean="0"/>
              <a:t> </a:t>
            </a:r>
            <a:r>
              <a:rPr lang="es-MX" dirty="0" err="1" smtClean="0"/>
              <a:t>Etat</a:t>
            </a:r>
            <a:r>
              <a:rPr lang="es-MX" dirty="0" smtClean="0"/>
              <a:t>: </a:t>
            </a:r>
            <a:r>
              <a:rPr lang="es-MX" dirty="0" err="1" smtClean="0"/>
              <a:t>unicaméral</a:t>
            </a:r>
            <a:r>
              <a:rPr lang="es-MX" dirty="0" smtClean="0"/>
              <a:t>.</a:t>
            </a:r>
          </a:p>
          <a:p>
            <a:r>
              <a:rPr lang="es-MX" dirty="0" err="1" smtClean="0"/>
              <a:t>Président</a:t>
            </a:r>
            <a:r>
              <a:rPr lang="es-MX" dirty="0" smtClean="0"/>
              <a:t> de la </a:t>
            </a:r>
            <a:r>
              <a:rPr lang="es-MX" dirty="0" err="1" smtClean="0"/>
              <a:t>République</a:t>
            </a:r>
            <a:r>
              <a:rPr lang="es-MX" dirty="0" smtClean="0"/>
              <a:t> et </a:t>
            </a:r>
            <a:r>
              <a:rPr lang="es-MX" dirty="0" err="1" smtClean="0"/>
              <a:t>Gouverneurs</a:t>
            </a:r>
            <a:r>
              <a:rPr lang="es-MX" dirty="0" smtClean="0"/>
              <a:t> des </a:t>
            </a:r>
            <a:r>
              <a:rPr lang="es-MX" dirty="0" err="1" smtClean="0"/>
              <a:t>états</a:t>
            </a:r>
            <a:r>
              <a:rPr lang="es-MX" dirty="0" smtClean="0"/>
              <a:t>: 6 </a:t>
            </a:r>
            <a:r>
              <a:rPr lang="es-MX" dirty="0" err="1" smtClean="0"/>
              <a:t>ans</a:t>
            </a:r>
            <a:r>
              <a:rPr lang="es-MX" dirty="0" smtClean="0"/>
              <a:t>, non </a:t>
            </a:r>
            <a:r>
              <a:rPr lang="es-MX" dirty="0" err="1" smtClean="0"/>
              <a:t>réelection</a:t>
            </a:r>
            <a:r>
              <a:rPr lang="es-MX" dirty="0" smtClean="0"/>
              <a:t>.</a:t>
            </a:r>
          </a:p>
          <a:p>
            <a:r>
              <a:rPr lang="es-MX" dirty="0" err="1" smtClean="0"/>
              <a:t>Sénateurs</a:t>
            </a:r>
            <a:r>
              <a:rPr lang="es-MX" dirty="0" smtClean="0"/>
              <a:t>: 6 </a:t>
            </a:r>
            <a:r>
              <a:rPr lang="es-MX" dirty="0" err="1" smtClean="0"/>
              <a:t>ans</a:t>
            </a:r>
            <a:r>
              <a:rPr lang="es-MX" dirty="0" smtClean="0"/>
              <a:t>; </a:t>
            </a:r>
            <a:r>
              <a:rPr lang="es-MX" dirty="0" err="1" smtClean="0"/>
              <a:t>députés</a:t>
            </a:r>
            <a:r>
              <a:rPr lang="es-MX" dirty="0" smtClean="0"/>
              <a:t>, 3 </a:t>
            </a:r>
            <a:r>
              <a:rPr lang="es-MX" dirty="0" err="1" smtClean="0"/>
              <a:t>ans</a:t>
            </a:r>
            <a:r>
              <a:rPr lang="es-MX" dirty="0" smtClean="0"/>
              <a:t>. Non </a:t>
            </a:r>
            <a:r>
              <a:rPr lang="es-MX" dirty="0" err="1" smtClean="0"/>
              <a:t>réelection</a:t>
            </a:r>
            <a:r>
              <a:rPr lang="es-MX" dirty="0" smtClean="0"/>
              <a:t> </a:t>
            </a:r>
            <a:r>
              <a:rPr lang="es-MX" dirty="0" err="1" smtClean="0"/>
              <a:t>consecutive</a:t>
            </a:r>
            <a:r>
              <a:rPr lang="es-MX" dirty="0" smtClean="0"/>
              <a:t>.</a:t>
            </a:r>
          </a:p>
          <a:p>
            <a:r>
              <a:rPr lang="es-MX" dirty="0" smtClean="0"/>
              <a:t>Non </a:t>
            </a:r>
            <a:r>
              <a:rPr lang="es-MX" dirty="0" err="1" smtClean="0"/>
              <a:t>cumul</a:t>
            </a:r>
            <a:r>
              <a:rPr lang="es-MX" dirty="0" smtClean="0"/>
              <a:t> des </a:t>
            </a:r>
            <a:r>
              <a:rPr lang="es-MX" dirty="0" err="1" smtClean="0"/>
              <a:t>mandats</a:t>
            </a:r>
            <a:r>
              <a:rPr lang="es-MX" dirty="0" smtClean="0"/>
              <a:t>-</a:t>
            </a:r>
          </a:p>
          <a:p>
            <a:r>
              <a:rPr lang="es-MX" dirty="0" err="1" smtClean="0"/>
              <a:t>Partis</a:t>
            </a:r>
            <a:r>
              <a:rPr lang="es-MX" dirty="0" smtClean="0"/>
              <a:t> </a:t>
            </a:r>
            <a:r>
              <a:rPr lang="es-MX" dirty="0" err="1" smtClean="0"/>
              <a:t>politiques</a:t>
            </a:r>
            <a:r>
              <a:rPr lang="es-MX" dirty="0" smtClean="0"/>
              <a:t>. PRI, PAN, PRD, PT, MC. PVEM, PANAL. (MORENA).</a:t>
            </a:r>
            <a:endParaRPr lang="es-MX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https://encrypted-tbn1.gstatic.com/images?q=tbn:ANd9GcSTdNCBeW9W8oGIIMy49DmUtlaKJ5GujVXhiQkYGq5TFbSW1UI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34" y="500042"/>
            <a:ext cx="9111766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s-MX" dirty="0" smtClean="0"/>
              <a:t>Les </a:t>
            </a:r>
            <a:r>
              <a:rPr lang="es-MX" dirty="0" err="1" smtClean="0"/>
              <a:t>organisationes</a:t>
            </a:r>
            <a:r>
              <a:rPr lang="es-MX" dirty="0" smtClean="0"/>
              <a:t> rurales: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28596" y="1142984"/>
            <a:ext cx="8358246" cy="5429288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DEUX GRANDS BLOCS:</a:t>
            </a:r>
          </a:p>
          <a:p>
            <a:r>
              <a:rPr lang="es-MX" u="sng" dirty="0" smtClean="0"/>
              <a:t>1. Consejo Nacional Agropecuario: </a:t>
            </a:r>
            <a:r>
              <a:rPr lang="es-MX" u="sng" dirty="0" err="1" smtClean="0"/>
              <a:t>organisme</a:t>
            </a:r>
            <a:r>
              <a:rPr lang="es-MX" u="sng" dirty="0" smtClean="0"/>
              <a:t> “</a:t>
            </a:r>
            <a:r>
              <a:rPr lang="es-MX" u="sng" dirty="0" err="1" smtClean="0"/>
              <a:t>coupole</a:t>
            </a:r>
            <a:r>
              <a:rPr lang="es-MX" u="sng" dirty="0" smtClean="0"/>
              <a:t>” des </a:t>
            </a:r>
            <a:r>
              <a:rPr lang="es-MX" u="sng" dirty="0" err="1" smtClean="0"/>
              <a:t>entreprises</a:t>
            </a:r>
            <a:r>
              <a:rPr lang="es-MX" u="sng" dirty="0" smtClean="0"/>
              <a:t> </a:t>
            </a:r>
            <a:r>
              <a:rPr lang="es-MX" u="sng" dirty="0" err="1" smtClean="0"/>
              <a:t>agricoles</a:t>
            </a:r>
            <a:r>
              <a:rPr lang="es-MX" u="sng" dirty="0" smtClean="0"/>
              <a:t>, </a:t>
            </a:r>
            <a:r>
              <a:rPr lang="es-MX" u="sng" dirty="0" err="1" smtClean="0"/>
              <a:t>agroindustrielles</a:t>
            </a:r>
            <a:r>
              <a:rPr lang="es-MX" dirty="0" smtClean="0"/>
              <a:t>: </a:t>
            </a:r>
          </a:p>
          <a:p>
            <a:pPr lvl="1"/>
            <a:r>
              <a:rPr lang="es-MX" sz="3200" dirty="0" smtClean="0"/>
              <a:t>MASECA, BIMBO, LALA,  </a:t>
            </a:r>
          </a:p>
          <a:p>
            <a:pPr lvl="1"/>
            <a:r>
              <a:rPr lang="es-MX" sz="3200" dirty="0" smtClean="0"/>
              <a:t>Confederación Nacional Ganadera,</a:t>
            </a:r>
          </a:p>
          <a:p>
            <a:pPr lvl="1"/>
            <a:r>
              <a:rPr lang="es-MX" sz="3200" dirty="0" smtClean="0"/>
              <a:t> Unión Nacional de Porcicultores.</a:t>
            </a:r>
          </a:p>
          <a:p>
            <a:pPr lvl="1"/>
            <a:r>
              <a:rPr lang="es-MX" sz="3200" dirty="0" err="1" smtClean="0"/>
              <a:t>Associations</a:t>
            </a:r>
            <a:r>
              <a:rPr lang="es-MX" sz="3200" dirty="0" smtClean="0"/>
              <a:t> de </a:t>
            </a:r>
            <a:r>
              <a:rPr lang="es-MX" sz="3200" dirty="0" err="1" smtClean="0"/>
              <a:t>producteurs</a:t>
            </a:r>
            <a:r>
              <a:rPr lang="es-MX" sz="3200" dirty="0" smtClean="0"/>
              <a:t> par </a:t>
            </a:r>
            <a:r>
              <a:rPr lang="es-MX" sz="3200" dirty="0" err="1" smtClean="0"/>
              <a:t>product</a:t>
            </a:r>
            <a:r>
              <a:rPr lang="es-MX" sz="3200" dirty="0" smtClean="0"/>
              <a:t> </a:t>
            </a:r>
            <a:r>
              <a:rPr lang="es-MX" sz="3200" dirty="0" err="1" smtClean="0"/>
              <a:t>ou</a:t>
            </a:r>
            <a:r>
              <a:rPr lang="es-MX" sz="3200" dirty="0" smtClean="0"/>
              <a:t> par </a:t>
            </a:r>
            <a:r>
              <a:rPr lang="es-MX" sz="3200" dirty="0" err="1" smtClean="0"/>
              <a:t>région</a:t>
            </a:r>
            <a:r>
              <a:rPr lang="es-MX" sz="3200" dirty="0" smtClean="0"/>
              <a:t>: </a:t>
            </a:r>
            <a:r>
              <a:rPr lang="es-MX" sz="3200" dirty="0" err="1" smtClean="0"/>
              <a:t>blé</a:t>
            </a:r>
            <a:r>
              <a:rPr lang="es-MX" sz="3200" dirty="0" smtClean="0"/>
              <a:t>, </a:t>
            </a:r>
            <a:r>
              <a:rPr lang="es-MX" sz="3200" dirty="0" err="1" smtClean="0"/>
              <a:t>pommes</a:t>
            </a:r>
            <a:r>
              <a:rPr lang="es-MX" sz="3200" dirty="0" smtClean="0"/>
              <a:t>, </a:t>
            </a:r>
            <a:r>
              <a:rPr lang="es-MX" sz="3200" dirty="0" err="1" smtClean="0"/>
              <a:t>lait</a:t>
            </a:r>
            <a:r>
              <a:rPr lang="es-MX" sz="3200" dirty="0" smtClean="0"/>
              <a:t>, Sinaloa, Sonora, etc. </a:t>
            </a:r>
          </a:p>
          <a:p>
            <a:endParaRPr lang="es-MX" u="sn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2. </a:t>
            </a:r>
            <a:r>
              <a:rPr lang="es-MX" u="sng" dirty="0" smtClean="0"/>
              <a:t>Les </a:t>
            </a:r>
            <a:r>
              <a:rPr lang="es-MX" u="sng" dirty="0" err="1" smtClean="0"/>
              <a:t>organisations</a:t>
            </a:r>
            <a:r>
              <a:rPr lang="es-MX" u="sng" dirty="0" smtClean="0"/>
              <a:t> </a:t>
            </a:r>
            <a:r>
              <a:rPr lang="es-MX" u="sng" dirty="0" err="1" smtClean="0"/>
              <a:t>paysannes</a:t>
            </a:r>
            <a:endParaRPr lang="es-MX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57200" y="1071547"/>
            <a:ext cx="4040188" cy="571504"/>
          </a:xfrm>
        </p:spPr>
        <p:txBody>
          <a:bodyPr>
            <a:normAutofit/>
          </a:bodyPr>
          <a:lstStyle/>
          <a:p>
            <a:r>
              <a:rPr lang="es-MX" sz="2800" dirty="0" smtClean="0"/>
              <a:t>BLOC PRI-CNC</a:t>
            </a:r>
            <a:endParaRPr lang="es-MX" sz="2800" dirty="0"/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457200" y="1714488"/>
            <a:ext cx="3900486" cy="46434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sz="2800" dirty="0" smtClean="0"/>
              <a:t>CNC: Confederación Nacional Campesina.</a:t>
            </a:r>
          </a:p>
          <a:p>
            <a:pPr>
              <a:buNone/>
            </a:pPr>
            <a:r>
              <a:rPr lang="es-MX" sz="2800" dirty="0" smtClean="0"/>
              <a:t>CCI: Confederación Campesina Independiente.</a:t>
            </a:r>
          </a:p>
          <a:p>
            <a:pPr>
              <a:buNone/>
            </a:pPr>
            <a:r>
              <a:rPr lang="es-MX" sz="2800" dirty="0" smtClean="0"/>
              <a:t>UGOCM: Unión general de obreros y campesinos de México</a:t>
            </a:r>
          </a:p>
          <a:p>
            <a:pPr>
              <a:buNone/>
            </a:pPr>
            <a:r>
              <a:rPr lang="es-MX" sz="2800" dirty="0" smtClean="0"/>
              <a:t>Etc. etc. </a:t>
            </a:r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endParaRPr lang="es-MX" sz="2800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000108"/>
            <a:ext cx="4041775" cy="571503"/>
          </a:xfrm>
        </p:spPr>
        <p:txBody>
          <a:bodyPr>
            <a:normAutofit/>
          </a:bodyPr>
          <a:lstStyle/>
          <a:p>
            <a:r>
              <a:rPr lang="es-MX" sz="2800" dirty="0" smtClean="0"/>
              <a:t>BLOC INDEPENDANTS:</a:t>
            </a:r>
            <a:endParaRPr lang="es-MX" sz="2800" dirty="0"/>
          </a:p>
        </p:txBody>
      </p:sp>
      <p:sp>
        <p:nvSpPr>
          <p:cNvPr id="10" name="9 Marcador de contenido"/>
          <p:cNvSpPr>
            <a:spLocks noGrp="1"/>
          </p:cNvSpPr>
          <p:nvPr>
            <p:ph sz="quarter" idx="4"/>
          </p:nvPr>
        </p:nvSpPr>
        <p:spPr>
          <a:xfrm>
            <a:off x="4645025" y="1714488"/>
            <a:ext cx="4041775" cy="441167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sz="2800" dirty="0" smtClean="0"/>
              <a:t>UNORCA</a:t>
            </a:r>
          </a:p>
          <a:p>
            <a:pPr>
              <a:buNone/>
            </a:pPr>
            <a:r>
              <a:rPr lang="es-MX" sz="2800" dirty="0" smtClean="0"/>
              <a:t>CNOC-ANEC</a:t>
            </a:r>
          </a:p>
          <a:p>
            <a:pPr>
              <a:buNone/>
            </a:pPr>
            <a:r>
              <a:rPr lang="es-MX" sz="2800" dirty="0" smtClean="0"/>
              <a:t>CIOAC</a:t>
            </a:r>
          </a:p>
          <a:p>
            <a:pPr>
              <a:buNone/>
            </a:pPr>
            <a:r>
              <a:rPr lang="es-MX" sz="2800" dirty="0" smtClean="0"/>
              <a:t>CNPA</a:t>
            </a:r>
          </a:p>
          <a:p>
            <a:pPr>
              <a:buNone/>
            </a:pPr>
            <a:r>
              <a:rPr lang="es-MX" sz="2800" dirty="0" smtClean="0"/>
              <a:t>CCC</a:t>
            </a:r>
          </a:p>
          <a:p>
            <a:pPr>
              <a:buNone/>
            </a:pPr>
            <a:r>
              <a:rPr lang="es-MX" sz="2800" dirty="0" smtClean="0"/>
              <a:t>CODUC,</a:t>
            </a:r>
          </a:p>
          <a:p>
            <a:pPr>
              <a:buNone/>
            </a:pPr>
            <a:r>
              <a:rPr lang="es-MX" sz="2800" dirty="0" err="1" smtClean="0"/>
              <a:t>Organisations</a:t>
            </a:r>
            <a:r>
              <a:rPr lang="es-MX" sz="2800" dirty="0" smtClean="0"/>
              <a:t> </a:t>
            </a:r>
            <a:r>
              <a:rPr lang="es-MX" sz="2800" dirty="0" err="1" smtClean="0"/>
              <a:t>régionales</a:t>
            </a:r>
            <a:r>
              <a:rPr lang="es-MX" sz="2800" dirty="0" smtClean="0"/>
              <a:t> </a:t>
            </a:r>
            <a:r>
              <a:rPr lang="es-MX" sz="2800" dirty="0" err="1" smtClean="0"/>
              <a:t>ou</a:t>
            </a:r>
            <a:r>
              <a:rPr lang="es-MX" sz="2800" dirty="0" smtClean="0"/>
              <a:t> par </a:t>
            </a:r>
            <a:r>
              <a:rPr lang="es-MX" sz="2800" dirty="0" err="1" smtClean="0"/>
              <a:t>filiére</a:t>
            </a:r>
            <a:r>
              <a:rPr lang="es-MX" sz="2800" dirty="0" smtClean="0"/>
              <a:t>: CNOC, CEPCO, FDC.</a:t>
            </a:r>
          </a:p>
          <a:p>
            <a:pPr>
              <a:buNone/>
            </a:pPr>
            <a:r>
              <a:rPr lang="es-MX" sz="2800" dirty="0" smtClean="0"/>
              <a:t>Etc. etc.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es-MX" dirty="0" err="1" smtClean="0"/>
              <a:t>Instances</a:t>
            </a:r>
            <a:r>
              <a:rPr lang="es-MX" dirty="0" smtClean="0"/>
              <a:t> de </a:t>
            </a:r>
            <a:r>
              <a:rPr lang="es-MX" dirty="0" err="1" smtClean="0"/>
              <a:t>participation</a:t>
            </a:r>
            <a:r>
              <a:rPr lang="es-MX" dirty="0" smtClean="0"/>
              <a:t> </a:t>
            </a:r>
            <a:r>
              <a:rPr lang="es-MX" dirty="0" err="1" smtClean="0"/>
              <a:t>politique</a:t>
            </a:r>
            <a:r>
              <a:rPr lang="es-MX" dirty="0" smtClean="0"/>
              <a:t>:</a:t>
            </a:r>
            <a:endParaRPr lang="es-MX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00726"/>
          </a:xfrm>
        </p:spPr>
        <p:txBody>
          <a:bodyPr>
            <a:normAutofit lnSpcReduction="10000"/>
          </a:bodyPr>
          <a:lstStyle/>
          <a:p>
            <a:r>
              <a:rPr lang="es-MX" u="sng" dirty="0" err="1" smtClean="0"/>
              <a:t>Conseil</a:t>
            </a:r>
            <a:r>
              <a:rPr lang="es-MX" u="sng" dirty="0" smtClean="0"/>
              <a:t> </a:t>
            </a:r>
            <a:r>
              <a:rPr lang="es-MX" u="sng" dirty="0" err="1" smtClean="0"/>
              <a:t>mexicain</a:t>
            </a:r>
            <a:r>
              <a:rPr lang="es-MX" u="sng" dirty="0" smtClean="0"/>
              <a:t> de </a:t>
            </a:r>
            <a:r>
              <a:rPr lang="es-MX" u="sng" dirty="0" err="1" smtClean="0"/>
              <a:t>développement</a:t>
            </a:r>
            <a:r>
              <a:rPr lang="es-MX" u="sng" dirty="0" smtClean="0"/>
              <a:t> rural </a:t>
            </a:r>
            <a:r>
              <a:rPr lang="es-MX" u="sng" dirty="0" err="1" smtClean="0"/>
              <a:t>soutenable</a:t>
            </a:r>
            <a:r>
              <a:rPr lang="es-MX" dirty="0" smtClean="0"/>
              <a:t>: CNA, </a:t>
            </a:r>
            <a:r>
              <a:rPr lang="es-MX" dirty="0" err="1" smtClean="0"/>
              <a:t>organisations</a:t>
            </a:r>
            <a:r>
              <a:rPr lang="es-MX" dirty="0" smtClean="0"/>
              <a:t> </a:t>
            </a:r>
            <a:r>
              <a:rPr lang="es-MX" dirty="0" err="1" smtClean="0"/>
              <a:t>paysannes</a:t>
            </a:r>
            <a:r>
              <a:rPr lang="es-MX" dirty="0" smtClean="0"/>
              <a:t> </a:t>
            </a:r>
            <a:r>
              <a:rPr lang="es-MX" dirty="0" err="1" smtClean="0"/>
              <a:t>nationales</a:t>
            </a:r>
            <a:r>
              <a:rPr lang="es-MX" dirty="0" smtClean="0"/>
              <a:t>.</a:t>
            </a:r>
          </a:p>
          <a:p>
            <a:r>
              <a:rPr lang="es-MX" u="sng" dirty="0" err="1" smtClean="0"/>
              <a:t>Conseils</a:t>
            </a:r>
            <a:r>
              <a:rPr lang="es-MX" u="sng" dirty="0" smtClean="0"/>
              <a:t> des </a:t>
            </a:r>
            <a:r>
              <a:rPr lang="es-MX" u="sng" dirty="0" err="1" smtClean="0"/>
              <a:t>états</a:t>
            </a:r>
            <a:r>
              <a:rPr lang="es-MX" u="sng" dirty="0" smtClean="0"/>
              <a:t> de </a:t>
            </a:r>
            <a:r>
              <a:rPr lang="es-MX" u="sng" dirty="0" err="1" smtClean="0"/>
              <a:t>développement</a:t>
            </a:r>
            <a:r>
              <a:rPr lang="es-MX" u="sng" dirty="0" smtClean="0"/>
              <a:t> rural </a:t>
            </a:r>
            <a:r>
              <a:rPr lang="es-MX" u="sng" dirty="0" err="1" smtClean="0"/>
              <a:t>soutenable</a:t>
            </a:r>
            <a:r>
              <a:rPr lang="es-MX" u="sng" dirty="0" smtClean="0"/>
              <a:t>: </a:t>
            </a:r>
            <a:r>
              <a:rPr lang="es-MX" dirty="0" err="1" smtClean="0"/>
              <a:t>organisations</a:t>
            </a:r>
            <a:r>
              <a:rPr lang="es-MX" dirty="0" smtClean="0"/>
              <a:t> </a:t>
            </a:r>
            <a:r>
              <a:rPr lang="es-MX" dirty="0" err="1" smtClean="0"/>
              <a:t>locaux</a:t>
            </a:r>
            <a:r>
              <a:rPr lang="es-MX" dirty="0" smtClean="0"/>
              <a:t> du CNA, des </a:t>
            </a:r>
            <a:r>
              <a:rPr lang="es-MX" dirty="0" err="1" smtClean="0"/>
              <a:t>organisations</a:t>
            </a:r>
            <a:r>
              <a:rPr lang="es-MX" dirty="0" smtClean="0"/>
              <a:t> </a:t>
            </a:r>
            <a:r>
              <a:rPr lang="es-MX" dirty="0" err="1" smtClean="0"/>
              <a:t>paysannes</a:t>
            </a:r>
            <a:r>
              <a:rPr lang="es-MX" dirty="0" smtClean="0"/>
              <a:t> </a:t>
            </a:r>
            <a:r>
              <a:rPr lang="es-MX" dirty="0" err="1" smtClean="0"/>
              <a:t>nationaux</a:t>
            </a:r>
            <a:r>
              <a:rPr lang="es-MX" dirty="0" smtClean="0"/>
              <a:t>, </a:t>
            </a:r>
            <a:r>
              <a:rPr lang="es-MX" dirty="0" err="1" smtClean="0"/>
              <a:t>locaux</a:t>
            </a:r>
            <a:r>
              <a:rPr lang="es-MX" dirty="0" smtClean="0"/>
              <a:t>, etc.</a:t>
            </a:r>
          </a:p>
          <a:p>
            <a:r>
              <a:rPr lang="es-MX" u="sng" dirty="0" err="1" smtClean="0"/>
              <a:t>Conseils</a:t>
            </a:r>
            <a:r>
              <a:rPr lang="es-MX" u="sng" dirty="0" smtClean="0"/>
              <a:t> </a:t>
            </a:r>
            <a:r>
              <a:rPr lang="es-MX" u="sng" dirty="0" err="1" smtClean="0"/>
              <a:t>nationaux</a:t>
            </a:r>
            <a:r>
              <a:rPr lang="es-MX" u="sng" dirty="0" smtClean="0"/>
              <a:t> </a:t>
            </a:r>
            <a:r>
              <a:rPr lang="es-MX" u="sng" dirty="0" err="1" smtClean="0"/>
              <a:t>ou</a:t>
            </a:r>
            <a:r>
              <a:rPr lang="es-MX" u="sng" dirty="0" smtClean="0"/>
              <a:t> </a:t>
            </a:r>
            <a:r>
              <a:rPr lang="es-MX" u="sng" dirty="0" err="1" smtClean="0"/>
              <a:t>locaux</a:t>
            </a:r>
            <a:r>
              <a:rPr lang="es-MX" u="sng" dirty="0" smtClean="0"/>
              <a:t> des “</a:t>
            </a:r>
            <a:r>
              <a:rPr lang="es-MX" u="sng" dirty="0" err="1" smtClean="0"/>
              <a:t>systéme-produit</a:t>
            </a:r>
            <a:r>
              <a:rPr lang="es-MX" u="sng" dirty="0" smtClean="0"/>
              <a:t>”: </a:t>
            </a:r>
            <a:r>
              <a:rPr lang="es-MX" u="sng" dirty="0" err="1" smtClean="0"/>
              <a:t>mais</a:t>
            </a:r>
            <a:r>
              <a:rPr lang="es-MX" u="sng" dirty="0" smtClean="0"/>
              <a:t>, </a:t>
            </a:r>
            <a:r>
              <a:rPr lang="es-MX" u="sng" dirty="0" err="1" smtClean="0"/>
              <a:t>haricots</a:t>
            </a:r>
            <a:r>
              <a:rPr lang="es-MX" u="sng" dirty="0" smtClean="0"/>
              <a:t> </a:t>
            </a:r>
            <a:r>
              <a:rPr lang="es-MX" u="sng" dirty="0" err="1" smtClean="0"/>
              <a:t>secs</a:t>
            </a:r>
            <a:r>
              <a:rPr lang="es-MX" u="sng" dirty="0" smtClean="0"/>
              <a:t>, cactus, etc.</a:t>
            </a:r>
          </a:p>
          <a:p>
            <a:r>
              <a:rPr lang="es-MX" u="sng" dirty="0" smtClean="0"/>
              <a:t>CRITERE DE PARTICIPATION. FORCE POLITIQUE A SE FAIRE INVITER. </a:t>
            </a:r>
            <a:endParaRPr lang="es-MX" u="sn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15" y="285728"/>
            <a:ext cx="8907785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2173" y="357166"/>
            <a:ext cx="8596107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020" y="285728"/>
            <a:ext cx="877424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523" y="285728"/>
            <a:ext cx="870875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6851"/>
            <a:ext cx="8429684" cy="646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358246" cy="630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8325" y="1400175"/>
            <a:ext cx="546735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043315" cy="596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5 Gráfico"/>
          <p:cNvGraphicFramePr/>
          <p:nvPr/>
        </p:nvGraphicFramePr>
        <p:xfrm>
          <a:off x="642910" y="1428736"/>
          <a:ext cx="8001056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Los 10 principales cultivos en valor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786454"/>
          </a:xfrm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/>
          <p:cNvGraphicFramePr/>
          <p:nvPr/>
        </p:nvGraphicFramePr>
        <p:xfrm>
          <a:off x="428596" y="1857364"/>
          <a:ext cx="8715404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Los 10 principales productos pecuarios 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Evolución producción agrícola en valor</a:t>
            </a:r>
            <a:endParaRPr lang="es-MX" dirty="0"/>
          </a:p>
        </p:txBody>
      </p:sp>
      <p:graphicFrame>
        <p:nvGraphicFramePr>
          <p:cNvPr id="4" name="5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8" descr="http://www.jornada.unam.mx/2013/02/16/Images/cam-nueva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4860"/>
            <a:ext cx="8722556" cy="623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25470"/>
          </a:xfrm>
        </p:spPr>
        <p:txBody>
          <a:bodyPr>
            <a:noAutofit/>
          </a:bodyPr>
          <a:lstStyle/>
          <a:p>
            <a:r>
              <a:rPr lang="es-MX" sz="3600" b="1" dirty="0" smtClean="0"/>
              <a:t>Evolución balanza comercial agroalimentaria</a:t>
            </a:r>
            <a:endParaRPr lang="es-MX" sz="3600" b="1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751607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011198"/>
          </a:xfrm>
        </p:spPr>
        <p:txBody>
          <a:bodyPr>
            <a:normAutofit fontScale="90000"/>
          </a:bodyPr>
          <a:lstStyle/>
          <a:p>
            <a:r>
              <a:rPr lang="es-MX" sz="4000" b="1" dirty="0" smtClean="0"/>
              <a:t>Principales exportaciones e importaciones</a:t>
            </a:r>
            <a:r>
              <a:rPr lang="es-MX" dirty="0" smtClean="0"/>
              <a:t>.</a:t>
            </a:r>
            <a:endParaRPr lang="es-MX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769"/>
            <a:ext cx="8572560" cy="536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7256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5" descr="http://www.jornada.unam.mx/2013/02/16/Images/cam-nuev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17808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n 6" descr="http://www.jornada.unam.mx/2013/02/16/Images/cam-nueva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72255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n 7" descr="http://www.jornada.unam.mx/2013/02/16/Images/cam-nueva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94290"/>
            <a:ext cx="8749050" cy="63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339</Words>
  <Application>Microsoft Macintosh PowerPoint</Application>
  <PresentationFormat>Présentation à l'écran (4:3)</PresentationFormat>
  <Paragraphs>48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Tema de Office</vt:lpstr>
      <vt:lpstr>L’AGRICULTURE MEXICAINE ET L’ALENA</vt:lpstr>
      <vt:lpstr>LE MEXIQUE:</vt:lpstr>
      <vt:lpstr>Présentation PowerPoint</vt:lpstr>
      <vt:lpstr>Les organisationes rurales:</vt:lpstr>
      <vt:lpstr>2. Les organisations paysannes</vt:lpstr>
      <vt:lpstr>Instances de participation politique: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Los 10 principales cultivos en valor</vt:lpstr>
      <vt:lpstr>Los 10 principales productos pecuarios </vt:lpstr>
      <vt:lpstr>Evolución producción agrícola en valor</vt:lpstr>
      <vt:lpstr>Présentation PowerPoint</vt:lpstr>
      <vt:lpstr>Evolución balanza comercial agroalimentaria</vt:lpstr>
      <vt:lpstr>Principales exportaciones e importaciones.</vt:lpstr>
      <vt:lpstr>Présentation PowerPoint</vt:lpstr>
      <vt:lpstr>Présentation PowerPoint</vt:lpstr>
      <vt:lpstr>Présentation PowerPoint</vt:lpstr>
      <vt:lpstr>Présentation PowerPoint</vt:lpstr>
    </vt:vector>
  </TitlesOfParts>
  <Company>RevolucionUnattended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L’AGRICULTURE MEXICAINE ET L’ALENA</dc:title>
  <dc:creator>MXM</dc:creator>
  <cp:lastModifiedBy>Joseph Racapé</cp:lastModifiedBy>
  <cp:revision>14</cp:revision>
  <dcterms:created xsi:type="dcterms:W3CDTF">2013-05-02T13:10:01Z</dcterms:created>
  <dcterms:modified xsi:type="dcterms:W3CDTF">2013-05-13T00:27:57Z</dcterms:modified>
</cp:coreProperties>
</file>