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6" r:id="rId6"/>
    <p:sldId id="260" r:id="rId7"/>
    <p:sldId id="261" r:id="rId8"/>
    <p:sldId id="263" r:id="rId9"/>
    <p:sldId id="262" r:id="rId10"/>
    <p:sldId id="264" r:id="rId11"/>
    <p:sldId id="265" r:id="rId12"/>
  </p:sldIdLst>
  <p:sldSz cx="9144000" cy="6858000" type="screen4x3"/>
  <p:notesSz cx="6888163" cy="100203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874" y="-108"/>
      </p:cViewPr>
      <p:guideLst>
        <p:guide orient="horz" pos="3156"/>
        <p:guide pos="217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FCEBB246-DC55-4279-9950-36A1F4F1777F}" type="datetimeFigureOut">
              <a:rPr lang="fr-FR" smtClean="0"/>
              <a:t>13/01/2014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DE80EC0D-474C-46F7-82C3-E3334B011939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73CCC34C-D857-417C-A897-19A1EB989A03}" type="datetimeFigureOut">
              <a:rPr lang="fr-FR" smtClean="0"/>
              <a:t>13/01/2014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1C91ABC5-754A-48D1-B60E-2212CBD6ED32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8E1C5-F2BC-4268-8314-69C58993D76E}" type="datetime1">
              <a:rPr lang="fr-FR" smtClean="0"/>
              <a:t>13/01/2014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1EB74-2F14-4CAA-9560-349C4FFA7F3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08D08-B6BF-4CB0-8F16-F95C8A6C16B1}" type="datetime1">
              <a:rPr lang="fr-FR" smtClean="0"/>
              <a:t>13/01/2014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1EB74-2F14-4CAA-9560-349C4FFA7F3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0F88C-E4A2-485A-AE8D-4690F8424C3C}" type="datetime1">
              <a:rPr lang="fr-FR" smtClean="0"/>
              <a:t>13/01/2014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1EB74-2F14-4CAA-9560-349C4FFA7F3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3A7A4-9AD7-46DC-A05E-8215090B2349}" type="datetime1">
              <a:rPr lang="fr-FR" smtClean="0"/>
              <a:t>13/01/2014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1EB74-2F14-4CAA-9560-349C4FFA7F3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6EEBD-9326-411E-A977-7A4985ED6760}" type="datetime1">
              <a:rPr lang="fr-FR" smtClean="0"/>
              <a:t>13/01/2014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1EB74-2F14-4CAA-9560-349C4FFA7F3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8A13C-74E4-425D-8889-A077445E74FA}" type="datetime1">
              <a:rPr lang="fr-FR" smtClean="0"/>
              <a:t>13/01/2014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1EB74-2F14-4CAA-9560-349C4FFA7F3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F1D6B-BC0E-4316-9C00-7C9475C07CC2}" type="datetime1">
              <a:rPr lang="fr-FR" smtClean="0"/>
              <a:t>13/01/2014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1EB74-2F14-4CAA-9560-349C4FFA7F3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D2B76-DAB4-4E7E-A983-B59613FA88AA}" type="datetime1">
              <a:rPr lang="fr-FR" smtClean="0"/>
              <a:t>13/01/2014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1EB74-2F14-4CAA-9560-349C4FFA7F3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ED7E4-AC98-4157-8846-870C90AD92D8}" type="datetime1">
              <a:rPr lang="fr-FR" smtClean="0"/>
              <a:t>13/01/2014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1EB74-2F14-4CAA-9560-349C4FFA7F3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B0474-0347-4314-8369-2799A0DC1BD5}" type="datetime1">
              <a:rPr lang="fr-FR" smtClean="0"/>
              <a:t>13/01/2014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1EB74-2F14-4CAA-9560-349C4FFA7F3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EE71F-DBA7-4398-A8FB-CFF45E61D13B}" type="datetime1">
              <a:rPr lang="fr-FR" smtClean="0"/>
              <a:t>13/01/2014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1EB74-2F14-4CAA-9560-349C4FFA7F3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6C4F3-6FAD-4D8A-B9BA-AB0C4C47E24A}" type="datetime1">
              <a:rPr lang="fr-FR" smtClean="0"/>
              <a:t>13/01/2014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1EB74-2F14-4CAA-9560-349C4FFA7F37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2835746"/>
          </a:xfrm>
        </p:spPr>
        <p:txBody>
          <a:bodyPr/>
          <a:lstStyle/>
          <a:p>
            <a:r>
              <a:rPr lang="fr-FR" dirty="0" smtClean="0"/>
              <a:t>MARS </a:t>
            </a:r>
            <a:br>
              <a:rPr lang="fr-FR" dirty="0" smtClean="0"/>
            </a:br>
            <a:r>
              <a:rPr lang="fr-FR" dirty="0" smtClean="0"/>
              <a:t>14 janvier 2014</a:t>
            </a:r>
            <a:br>
              <a:rPr lang="fr-FR" dirty="0" smtClean="0"/>
            </a:br>
            <a:r>
              <a:rPr lang="fr-FR" dirty="0" smtClean="0"/>
              <a:t>Michel BUISSON 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03648" y="3356992"/>
            <a:ext cx="6400800" cy="2641848"/>
          </a:xfrm>
        </p:spPr>
        <p:txBody>
          <a:bodyPr>
            <a:normAutofit/>
          </a:bodyPr>
          <a:lstStyle/>
          <a:p>
            <a:r>
              <a:rPr lang="fr-BE" sz="3600" b="1" dirty="0"/>
              <a:t>La souveraineté alimentaire, condition et moyen </a:t>
            </a:r>
            <a:r>
              <a:rPr lang="fr-BE" sz="3600" b="1" dirty="0" smtClean="0"/>
              <a:t>d'un </a:t>
            </a:r>
            <a:r>
              <a:rPr lang="fr-BE" sz="3600" b="1" dirty="0"/>
              <a:t>nouveau multilatéralisme en matière agricole et alimentaire </a:t>
            </a:r>
            <a:endParaRPr lang="fr-FR" sz="36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1EB74-2F14-4CAA-9560-349C4FFA7F37}" type="slidenum">
              <a:rPr lang="fr-FR" smtClean="0"/>
              <a:t>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fr-BE" sz="3800" b="1" dirty="0"/>
              <a:t>Deux éléments à la base de mon travail et du livre</a:t>
            </a:r>
            <a:r>
              <a:rPr lang="fr-BE" b="1" dirty="0"/>
              <a:t> </a:t>
            </a:r>
            <a:endParaRPr lang="fr-FR" b="1" dirty="0"/>
          </a:p>
          <a:p>
            <a:pPr marL="90488" indent="-90488">
              <a:buFont typeface="Wingdings" pitchFamily="2" charset="2"/>
              <a:buChar char="Ø"/>
            </a:pPr>
            <a:r>
              <a:rPr lang="fr-BE" dirty="0" smtClean="0"/>
              <a:t>   La </a:t>
            </a:r>
            <a:r>
              <a:rPr lang="fr-BE" dirty="0"/>
              <a:t>SA n'existe pas mais des éléments importants </a:t>
            </a:r>
            <a:r>
              <a:rPr lang="fr-BE" dirty="0" smtClean="0"/>
              <a:t>peuvent servir de base,</a:t>
            </a:r>
            <a:endParaRPr lang="fr-FR" dirty="0"/>
          </a:p>
          <a:p>
            <a:pPr marL="539750" indent="-539750">
              <a:buFont typeface="Wingdings" pitchFamily="2" charset="2"/>
              <a:buChar char="Ø"/>
            </a:pPr>
            <a:r>
              <a:rPr lang="fr-BE" dirty="0" smtClean="0"/>
              <a:t>Elle </a:t>
            </a:r>
            <a:r>
              <a:rPr lang="fr-BE" dirty="0"/>
              <a:t>peut être conquise à </a:t>
            </a:r>
            <a:r>
              <a:rPr lang="fr-BE" dirty="0" smtClean="0"/>
              <a:t>condition</a:t>
            </a:r>
            <a:endParaRPr lang="fr-FR" dirty="0"/>
          </a:p>
          <a:p>
            <a:r>
              <a:rPr lang="fr-BE" dirty="0"/>
              <a:t>		</a:t>
            </a:r>
            <a:r>
              <a:rPr lang="fr-BE" sz="2800" dirty="0"/>
              <a:t>- </a:t>
            </a:r>
            <a:r>
              <a:rPr lang="fr-BE" sz="2800" dirty="0" smtClean="0"/>
              <a:t>d’améliorer </a:t>
            </a:r>
            <a:r>
              <a:rPr lang="fr-BE" sz="2800" dirty="0"/>
              <a:t>les contenus</a:t>
            </a:r>
            <a:endParaRPr lang="fr-FR" sz="2800" dirty="0"/>
          </a:p>
          <a:p>
            <a:r>
              <a:rPr lang="fr-BE" sz="2800" dirty="0"/>
              <a:t>		- </a:t>
            </a:r>
            <a:r>
              <a:rPr lang="fr-BE" sz="2800" dirty="0" smtClean="0"/>
              <a:t>de renouveler </a:t>
            </a:r>
            <a:r>
              <a:rPr lang="fr-BE" sz="2800" dirty="0"/>
              <a:t>la stratégie </a:t>
            </a:r>
            <a:endParaRPr lang="fr-FR" sz="2800" dirty="0"/>
          </a:p>
          <a:p>
            <a:r>
              <a:rPr lang="fr-BE" sz="2800" dirty="0"/>
              <a:t>			- construire un "futur"</a:t>
            </a:r>
            <a:endParaRPr lang="fr-FR" sz="2800" dirty="0"/>
          </a:p>
          <a:p>
            <a:r>
              <a:rPr lang="fr-BE" sz="2800" dirty="0"/>
              <a:t>			- élargir le mouvement et le </a:t>
            </a:r>
            <a:r>
              <a:rPr lang="fr-BE" sz="2800" dirty="0" smtClean="0"/>
              <a:t>lien avec </a:t>
            </a:r>
            <a:r>
              <a:rPr lang="fr-BE" sz="2800" dirty="0"/>
              <a:t>les institutions</a:t>
            </a:r>
            <a:r>
              <a:rPr lang="fr-BE" dirty="0"/>
              <a:t>.</a:t>
            </a:r>
            <a:endParaRPr lang="fr-FR" dirty="0"/>
          </a:p>
          <a:p>
            <a:pPr>
              <a:buFont typeface="Wingdings" pitchFamily="2" charset="2"/>
              <a:buChar char="§"/>
            </a:pPr>
            <a:r>
              <a:rPr lang="fr-BE" sz="3800" b="1" dirty="0" smtClean="0"/>
              <a:t>Ce </a:t>
            </a:r>
            <a:r>
              <a:rPr lang="fr-BE" sz="3800" b="1" dirty="0"/>
              <a:t>travail combine une double démarche </a:t>
            </a:r>
            <a:endParaRPr lang="fr-FR" sz="3800" b="1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1EB74-2F14-4CAA-9560-349C4FFA7F37}" type="slidenum">
              <a:rPr lang="fr-FR" smtClean="0"/>
              <a:t>2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296144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P 1 : </a:t>
            </a:r>
            <a:r>
              <a:rPr lang="fr-FR" dirty="0"/>
              <a:t>Valoriser tous les acquis fondés sur la revendication de </a:t>
            </a:r>
            <a:r>
              <a:rPr lang="fr-FR" dirty="0" smtClean="0"/>
              <a:t>la SA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fr-FR" sz="2800" b="1" dirty="0" smtClean="0"/>
              <a:t>Ces acquis se sont construits au cours des trois phases depuis 1996</a:t>
            </a:r>
            <a:r>
              <a:rPr lang="fr-FR" dirty="0" smtClean="0"/>
              <a:t>, </a:t>
            </a:r>
            <a:r>
              <a:rPr lang="fr-FR" sz="2800" dirty="0" smtClean="0"/>
              <a:t>chacune avec une priorité </a:t>
            </a:r>
            <a:endParaRPr lang="fr-FR" dirty="0" smtClean="0"/>
          </a:p>
          <a:p>
            <a:pPr lvl="3">
              <a:buNone/>
            </a:pPr>
            <a:r>
              <a:rPr lang="fr-FR" dirty="0" smtClean="0"/>
              <a:t>- internationale ( 1996 -2005); </a:t>
            </a:r>
          </a:p>
          <a:p>
            <a:pPr lvl="3">
              <a:buFontTx/>
              <a:buChar char="-"/>
            </a:pPr>
            <a:r>
              <a:rPr lang="fr-FR" dirty="0" smtClean="0"/>
              <a:t>nationale,  Nyéléni 2007…</a:t>
            </a:r>
          </a:p>
          <a:p>
            <a:pPr lvl="3">
              <a:buFontTx/>
              <a:buChar char="-"/>
            </a:pPr>
            <a:r>
              <a:rPr lang="fr-FR" dirty="0"/>
              <a:t>l</a:t>
            </a:r>
            <a:r>
              <a:rPr lang="fr-FR" dirty="0" smtClean="0"/>
              <a:t>ocale  (depuis 2008)</a:t>
            </a:r>
          </a:p>
          <a:p>
            <a:pPr marL="228600" lvl="3">
              <a:buFont typeface="Wingdings" pitchFamily="2" charset="2"/>
              <a:buChar char="§"/>
            </a:pPr>
            <a:r>
              <a:rPr lang="fr-FR" sz="2800" b="1" dirty="0" smtClean="0"/>
              <a:t>Pour un nouveau contenu et une nouvelle stratégie valoriser les 3 dimensions de la revendication :</a:t>
            </a:r>
          </a:p>
          <a:p>
            <a:pPr marL="685800" lvl="4">
              <a:buNone/>
            </a:pPr>
            <a:r>
              <a:rPr lang="fr-FR" dirty="0" smtClean="0"/>
              <a:t>- processus social de conquête des 3 phases</a:t>
            </a:r>
          </a:p>
          <a:p>
            <a:pPr marL="685800" lvl="4">
              <a:buFontTx/>
              <a:buChar char="-"/>
            </a:pPr>
            <a:r>
              <a:rPr lang="fr-FR" dirty="0" smtClean="0"/>
              <a:t>les trois éléments constitutifs : paradigme, concept, pratiques</a:t>
            </a:r>
          </a:p>
          <a:p>
            <a:pPr marL="685800" lvl="4">
              <a:buFontTx/>
              <a:buChar char="-"/>
            </a:pPr>
            <a:r>
              <a:rPr lang="fr-FR" dirty="0" smtClean="0"/>
              <a:t>Les 3 niveaux de conquête et de réalisation (internat. nationale, local),</a:t>
            </a:r>
          </a:p>
          <a:p>
            <a:pPr marL="228600" lvl="4">
              <a:buFont typeface="Wingdings" pitchFamily="2" charset="2"/>
              <a:buChar char="§"/>
            </a:pPr>
            <a:r>
              <a:rPr lang="fr-FR" sz="2800" b="1" dirty="0" smtClean="0"/>
              <a:t>Sans erreurs ni confusions </a:t>
            </a:r>
          </a:p>
          <a:p>
            <a:pPr marL="228600" lvl="3">
              <a:buFont typeface="Wingdings" pitchFamily="2" charset="2"/>
              <a:buChar char="§"/>
            </a:pPr>
            <a:endParaRPr lang="fr-FR" sz="2800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1EB74-2F14-4CAA-9560-349C4FFA7F37}" type="slidenum">
              <a:rPr lang="fr-FR" smtClean="0"/>
              <a:t>3</a:t>
            </a:fld>
            <a:endParaRPr lang="fr-F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fr-FR" dirty="0" smtClean="0"/>
              <a:t>P 1 bis : définitions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04056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fr-FR" dirty="0" smtClean="0"/>
              <a:t>La Via Campesina :</a:t>
            </a:r>
          </a:p>
          <a:p>
            <a:pPr algn="just"/>
            <a:r>
              <a:rPr lang="fr-FR" sz="1800" b="1" dirty="0" smtClean="0"/>
              <a:t>1996</a:t>
            </a:r>
            <a:r>
              <a:rPr lang="fr-FR" i="1" dirty="0" smtClean="0"/>
              <a:t> :</a:t>
            </a:r>
            <a:r>
              <a:rPr lang="fr-FR" sz="1900" b="1" i="1" dirty="0"/>
              <a:t> La souveraineté est le droit de chaque nation de maintenir et d'élaborer sa propre capacité de produire ses propres aliments de base dans le respect de la diversité productive et culturelle</a:t>
            </a:r>
            <a:r>
              <a:rPr lang="fr-FR" sz="1900" b="1" i="1" dirty="0" smtClean="0"/>
              <a:t>",</a:t>
            </a:r>
          </a:p>
          <a:p>
            <a:pPr algn="just"/>
            <a:r>
              <a:rPr lang="fr-FR" sz="1900" b="1" dirty="0" smtClean="0"/>
              <a:t>puis </a:t>
            </a:r>
            <a:r>
              <a:rPr lang="fr-FR" sz="1900" b="1" dirty="0"/>
              <a:t>en 2003</a:t>
            </a:r>
            <a:r>
              <a:rPr lang="fr-FR" sz="1900" b="1" i="1" dirty="0"/>
              <a:t> </a:t>
            </a:r>
            <a:r>
              <a:rPr lang="fr-FR" sz="1900" b="1" dirty="0"/>
              <a:t>: </a:t>
            </a:r>
            <a:r>
              <a:rPr lang="fr-FR" sz="1900" b="1" i="1" dirty="0"/>
              <a:t>« la souveraineté alimentaire désigne le droit des populations, de leurs pays ou unions, à définir leur politique agricole et alimentaire, sans dumping vis-à-vis des autres </a:t>
            </a:r>
            <a:r>
              <a:rPr lang="fr-FR" sz="1900" b="1" i="1" dirty="0" smtClean="0"/>
              <a:t>pays </a:t>
            </a:r>
          </a:p>
          <a:p>
            <a:pPr algn="just">
              <a:buFont typeface="Wingdings" pitchFamily="2" charset="2"/>
              <a:buChar char="§"/>
            </a:pPr>
            <a:r>
              <a:rPr lang="fr-FR" b="1" dirty="0" smtClean="0"/>
              <a:t>Proposition personnelle : </a:t>
            </a:r>
          </a:p>
          <a:p>
            <a:pPr indent="17463" algn="just">
              <a:buNone/>
            </a:pPr>
            <a:r>
              <a:rPr lang="fr-FR" sz="2000" dirty="0"/>
              <a:t>Cette souveraineté peut être ainsi définie en termes juridiques au plan international : </a:t>
            </a:r>
            <a:r>
              <a:rPr lang="fr-FR" sz="2000" b="1" dirty="0"/>
              <a:t>grâce à un ensemble de </a:t>
            </a:r>
            <a:r>
              <a:rPr lang="fr-FR" sz="2000" b="1" u="sng" dirty="0"/>
              <a:t>droits consacrés en droit international et rendus effectifs</a:t>
            </a:r>
            <a:r>
              <a:rPr lang="fr-FR" sz="2000" b="1" dirty="0"/>
              <a:t>, chaque pays ou groupe de pays, a la possibilité de satisfaire ses besoins alimentaires de la façon qui lui paraît la plus appropriée en matière agricole et </a:t>
            </a:r>
            <a:r>
              <a:rPr lang="fr-FR" sz="2000" b="1" dirty="0" smtClean="0"/>
              <a:t>autres.</a:t>
            </a:r>
            <a:endParaRPr lang="fr-FR" sz="2000" dirty="0"/>
          </a:p>
          <a:p>
            <a:pPr>
              <a:buFont typeface="Wingdings" pitchFamily="2" charset="2"/>
              <a:buChar char="§"/>
            </a:pPr>
            <a:endParaRPr lang="fr-FR" sz="1900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1EB74-2F14-4CAA-9560-349C4FFA7F37}" type="slidenum">
              <a:rPr lang="fr-FR" smtClean="0"/>
              <a:t>4</a:t>
            </a:fld>
            <a:endParaRPr lang="fr-F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P2 bis la Via Campesina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Quelques informations </a:t>
            </a:r>
          </a:p>
          <a:p>
            <a:pPr lvl="1"/>
            <a:r>
              <a:rPr lang="fr-FR" dirty="0" smtClean="0"/>
              <a:t>Constitution en 1993</a:t>
            </a:r>
          </a:p>
          <a:p>
            <a:pPr lvl="1"/>
            <a:r>
              <a:rPr lang="fr-FR" dirty="0" smtClean="0"/>
              <a:t>Organisation paysanne internationale, présente </a:t>
            </a:r>
            <a:r>
              <a:rPr lang="fr-FR" dirty="0" smtClean="0"/>
              <a:t>sur  tous les continents et </a:t>
            </a:r>
            <a:r>
              <a:rPr lang="fr-FR" dirty="0" smtClean="0"/>
              <a:t>fédérant  environ 180 organisations soit 200 millions de paysans</a:t>
            </a:r>
          </a:p>
          <a:p>
            <a:pPr lvl="1"/>
            <a:r>
              <a:rPr lang="fr-FR" dirty="0" smtClean="0"/>
              <a:t>Mouvement radical autour  de la SA et des grandes luttes (OGM , semences, accaparement des terres …)</a:t>
            </a:r>
          </a:p>
          <a:p>
            <a:pPr lvl="1"/>
            <a:r>
              <a:rPr lang="fr-FR" dirty="0" smtClean="0"/>
              <a:t>Secrétariat au Zimbabwe après Djakarta,</a:t>
            </a:r>
          </a:p>
          <a:p>
            <a:r>
              <a:rPr lang="fr-FR" dirty="0" smtClean="0"/>
              <a:t>et quelques réflexions personnelles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1EB74-2F14-4CAA-9560-349C4FFA7F37}" type="slidenum">
              <a:rPr lang="fr-FR" smtClean="0"/>
              <a:t>5</a:t>
            </a:fld>
            <a:endParaRPr lang="fr-F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P2 : amplifier la </a:t>
            </a:r>
            <a:r>
              <a:rPr lang="fr-FR" dirty="0"/>
              <a:t>critique du système en place et la nécessité de la </a:t>
            </a:r>
            <a:r>
              <a:rPr lang="fr-FR" dirty="0" smtClean="0"/>
              <a:t>SA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§"/>
            </a:pPr>
            <a:r>
              <a:rPr lang="fr-FR" dirty="0" smtClean="0"/>
              <a:t>Institutions internationales </a:t>
            </a:r>
          </a:p>
          <a:p>
            <a:pPr lvl="1">
              <a:buNone/>
            </a:pPr>
            <a:r>
              <a:rPr lang="fr-FR" sz="2400" dirty="0" smtClean="0"/>
              <a:t>- domination des libérales </a:t>
            </a:r>
            <a:r>
              <a:rPr lang="fr-FR" sz="2400" dirty="0" smtClean="0"/>
              <a:t>(B M , FMI, OMC)</a:t>
            </a:r>
            <a:r>
              <a:rPr lang="fr-FR" sz="2400" dirty="0" smtClean="0"/>
              <a:t>, malgré </a:t>
            </a:r>
            <a:r>
              <a:rPr lang="fr-FR" sz="2400" dirty="0" err="1" smtClean="0"/>
              <a:t>qq</a:t>
            </a:r>
            <a:r>
              <a:rPr lang="fr-FR" sz="2400" dirty="0" smtClean="0"/>
              <a:t> discours,</a:t>
            </a:r>
          </a:p>
          <a:p>
            <a:pPr lvl="1">
              <a:buNone/>
            </a:pPr>
            <a:r>
              <a:rPr lang="fr-FR" sz="2400" dirty="0" smtClean="0"/>
              <a:t>- faiblesse des « humanistes » (ONU, CNUCED, FAO …) malgré le avancées du droit à l’alimentation et  au CSA</a:t>
            </a:r>
            <a:r>
              <a:rPr lang="fr-FR" dirty="0" smtClean="0"/>
              <a:t>.</a:t>
            </a:r>
          </a:p>
          <a:p>
            <a:pPr marL="652463" lvl="1" indent="-652463" algn="just">
              <a:buFont typeface="Wingdings" pitchFamily="2" charset="2"/>
              <a:buChar char="§"/>
            </a:pPr>
            <a:r>
              <a:rPr lang="fr-FR" sz="3200" b="1" dirty="0" smtClean="0"/>
              <a:t>Inadéquation de + en + flagrante des marchés </a:t>
            </a:r>
            <a:r>
              <a:rPr lang="fr-FR" sz="2400" dirty="0" smtClean="0"/>
              <a:t>libéralisés à répondre aux besoins  (fondements et résultats)</a:t>
            </a:r>
            <a:r>
              <a:rPr lang="fr-FR" sz="2400" b="1" dirty="0" smtClean="0"/>
              <a:t> ; </a:t>
            </a:r>
            <a:r>
              <a:rPr lang="fr-FR" sz="2400" dirty="0" smtClean="0"/>
              <a:t>domination du droit commercial</a:t>
            </a:r>
          </a:p>
          <a:p>
            <a:pPr marL="652463" lvl="1" indent="-652463" algn="just">
              <a:buFont typeface="Wingdings" pitchFamily="2" charset="2"/>
              <a:buChar char="§"/>
            </a:pPr>
            <a:r>
              <a:rPr lang="fr-FR" sz="3200" b="1" dirty="0" smtClean="0"/>
              <a:t>Maintiens </a:t>
            </a:r>
            <a:r>
              <a:rPr lang="fr-FR" sz="2400" dirty="0" smtClean="0"/>
              <a:t>d’un fort  taux de pauvreté, de sous alimentation, crises des paysanneries, constitution d’un SAM dominé par l’agrobusiness… ;</a:t>
            </a:r>
            <a:r>
              <a:rPr lang="fr-FR" dirty="0" smtClean="0"/>
              <a:t> </a:t>
            </a:r>
          </a:p>
          <a:p>
            <a:pPr marL="652463" lvl="1" indent="-652463" algn="just">
              <a:buFont typeface="Wingdings" pitchFamily="2" charset="2"/>
              <a:buChar char="§"/>
            </a:pPr>
            <a:r>
              <a:rPr lang="fr-FR" b="1" dirty="0" smtClean="0"/>
              <a:t>Dangers pour la paix et pour la planète</a:t>
            </a:r>
            <a:r>
              <a:rPr lang="fr-FR" dirty="0" smtClean="0"/>
              <a:t> </a:t>
            </a:r>
          </a:p>
          <a:p>
            <a:pPr marL="652463" lvl="1" indent="-652463">
              <a:buFont typeface="Wingdings" pitchFamily="2" charset="2"/>
              <a:buChar char="§"/>
            </a:pP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1EB74-2F14-4CAA-9560-349C4FFA7F37}" type="slidenum">
              <a:rPr lang="fr-FR" smtClean="0"/>
              <a:t>6</a:t>
            </a:fld>
            <a:endParaRPr lang="fr-F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6288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smtClean="0"/>
              <a:t>P3 </a:t>
            </a:r>
            <a:r>
              <a:rPr lang="fr-FR" dirty="0"/>
              <a:t>: Pour des règles internationales fondées sur le droit à la SA (DSA)</a:t>
            </a:r>
            <a:br>
              <a:rPr lang="fr-FR" dirty="0"/>
            </a:br>
            <a:r>
              <a:rPr lang="fr-FR" baseline="30000" dirty="0"/>
              <a:t> 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sz="3800" b="1" dirty="0" smtClean="0"/>
              <a:t>« Pluralisme ordonné » comme seule voie de réforme totale </a:t>
            </a:r>
          </a:p>
          <a:p>
            <a:r>
              <a:rPr lang="fr-FR" b="1" dirty="0" smtClean="0"/>
              <a:t>Nouvelle architecture  (pouvoir se protéger et réduire le pouvoir des dominants)</a:t>
            </a:r>
          </a:p>
          <a:p>
            <a:pPr lvl="1"/>
            <a:r>
              <a:rPr lang="fr-FR" dirty="0" smtClean="0"/>
              <a:t>Convention pour le DSA à l’ONU</a:t>
            </a:r>
          </a:p>
          <a:p>
            <a:pPr lvl="1"/>
            <a:r>
              <a:rPr lang="fr-FR" dirty="0" smtClean="0"/>
              <a:t>Nouveaux accords commerciaux </a:t>
            </a:r>
          </a:p>
          <a:p>
            <a:pPr lvl="2"/>
            <a:r>
              <a:rPr lang="fr-FR" dirty="0" smtClean="0"/>
              <a:t>- nouvel accord pour l’agriculture </a:t>
            </a:r>
          </a:p>
          <a:p>
            <a:pPr lvl="3"/>
            <a:r>
              <a:rPr lang="fr-FR" dirty="0" smtClean="0"/>
              <a:t>Règles générales </a:t>
            </a:r>
          </a:p>
          <a:p>
            <a:pPr lvl="3"/>
            <a:r>
              <a:rPr lang="fr-FR" dirty="0" smtClean="0"/>
              <a:t>Traitement spécial </a:t>
            </a:r>
          </a:p>
          <a:p>
            <a:pPr lvl="3"/>
            <a:r>
              <a:rPr lang="fr-FR" dirty="0" smtClean="0"/>
              <a:t>3 niveaux de protection</a:t>
            </a:r>
          </a:p>
          <a:p>
            <a:pPr lvl="2"/>
            <a:r>
              <a:rPr lang="fr-FR" dirty="0" smtClean="0"/>
              <a:t> modifications d’autres  (SPS, OTC …ORD) </a:t>
            </a:r>
          </a:p>
          <a:p>
            <a:pPr lvl="2"/>
            <a:r>
              <a:rPr lang="fr-FR" dirty="0" smtClean="0"/>
              <a:t>Accord sur les marchés </a:t>
            </a:r>
          </a:p>
          <a:p>
            <a:pPr lvl="2"/>
            <a:r>
              <a:rPr lang="fr-FR" dirty="0" smtClean="0"/>
              <a:t>Droit restrictif des STN </a:t>
            </a:r>
          </a:p>
          <a:p>
            <a:pPr marL="719138" lvl="2" indent="-719138">
              <a:buFont typeface="Wingdings" pitchFamily="2" charset="2"/>
              <a:buChar char="§"/>
            </a:pPr>
            <a:r>
              <a:rPr lang="fr-FR" sz="3800" b="1" dirty="0" smtClean="0"/>
              <a:t>Aboutir à un système pluraliste mais à finalité homogène </a:t>
            </a:r>
          </a:p>
          <a:p>
            <a:pPr lvl="2"/>
            <a:endParaRPr lang="fr-FR" dirty="0" smtClean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1EB74-2F14-4CAA-9560-349C4FFA7F37}" type="slidenum">
              <a:rPr lang="fr-FR" smtClean="0"/>
              <a:t>7</a:t>
            </a:fld>
            <a:endParaRPr lang="fr-F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864096"/>
          </a:xfrm>
        </p:spPr>
        <p:txBody>
          <a:bodyPr>
            <a:normAutofit fontScale="90000"/>
          </a:bodyPr>
          <a:lstStyle/>
          <a:p>
            <a:pPr lvl="2" algn="ctr" rtl="0">
              <a:spcBef>
                <a:spcPct val="0"/>
              </a:spcBef>
            </a:pPr>
            <a:r>
              <a:rPr lang="fr-FR" sz="3800" b="1" dirty="0" smtClean="0"/>
              <a:t>P3 bis : et l’OMC dans tout ça ?</a:t>
            </a:r>
            <a:br>
              <a:rPr lang="fr-FR" sz="3800" b="1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§"/>
            </a:pPr>
            <a:r>
              <a:rPr lang="fr-FR" b="1" dirty="0" smtClean="0"/>
              <a:t>« sortir l’agriculture de l’OMC » ou « l’OMC de l’agriculture </a:t>
            </a:r>
            <a:r>
              <a:rPr lang="fr-FR" dirty="0" smtClean="0"/>
              <a:t>»</a:t>
            </a:r>
          </a:p>
          <a:p>
            <a:pPr>
              <a:buFont typeface="Wingdings" pitchFamily="2" charset="2"/>
              <a:buChar char="§"/>
            </a:pPr>
            <a:r>
              <a:rPr lang="fr-FR" b="1" dirty="0" smtClean="0"/>
              <a:t>la Via Campesina refuse toute légitimité à l’OMC  alors que</a:t>
            </a:r>
          </a:p>
          <a:p>
            <a:pPr lvl="1"/>
            <a:r>
              <a:rPr lang="fr-FR" sz="2400" dirty="0" smtClean="0"/>
              <a:t>La question n’est pas celle de l’OMC mais du libéralisme et des pouvoirs </a:t>
            </a:r>
            <a:r>
              <a:rPr lang="fr-FR" sz="2400" dirty="0" smtClean="0"/>
              <a:t>dominants  </a:t>
            </a:r>
            <a:r>
              <a:rPr lang="fr-FR" sz="2400" dirty="0" smtClean="0"/>
              <a:t>(Etats et STN) </a:t>
            </a:r>
          </a:p>
          <a:p>
            <a:pPr lvl="1"/>
            <a:r>
              <a:rPr lang="fr-FR" sz="2400" dirty="0"/>
              <a:t> </a:t>
            </a:r>
            <a:r>
              <a:rPr lang="fr-FR" sz="2400" dirty="0" smtClean="0"/>
              <a:t>Les accords signés dans le cadre OMC ne peuvent être modifiés que par leurs signataires</a:t>
            </a:r>
          </a:p>
          <a:p>
            <a:pPr lvl="1"/>
            <a:r>
              <a:rPr lang="fr-FR" sz="2400" dirty="0" smtClean="0"/>
              <a:t>Une organisation du même type et améliorée est indispensable </a:t>
            </a:r>
          </a:p>
          <a:p>
            <a:pPr marL="269875" lvl="1" indent="-269875">
              <a:buFont typeface="Wingdings" pitchFamily="2" charset="2"/>
              <a:buChar char="§"/>
            </a:pPr>
            <a:r>
              <a:rPr lang="fr-FR" sz="3200" b="1" dirty="0" smtClean="0"/>
              <a:t>Proposition de déconstruire les accords actuels et d’en construire d’autres à partir du DSA</a:t>
            </a:r>
          </a:p>
          <a:p>
            <a:pPr lvl="1" indent="-742950"/>
            <a:endParaRPr lang="fr-FR" sz="2400" dirty="0" smtClean="0"/>
          </a:p>
          <a:p>
            <a:pPr lvl="1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1EB74-2F14-4CAA-9560-349C4FFA7F37}" type="slidenum">
              <a:rPr lang="fr-FR" smtClean="0"/>
              <a:t>8</a:t>
            </a:fld>
            <a:endParaRPr lang="fr-F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P4 : promouvoir l’agriculture paysanne et l’agriculture familiale durable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buFont typeface="Wingdings" pitchFamily="2" charset="2"/>
              <a:buChar char="§"/>
            </a:pPr>
            <a:r>
              <a:rPr lang="fr-FR" dirty="0" smtClean="0"/>
              <a:t>La SA est indispensable à ces agricultures et réciproquement.</a:t>
            </a:r>
          </a:p>
          <a:p>
            <a:pPr>
              <a:buFont typeface="Wingdings" pitchFamily="2" charset="2"/>
              <a:buChar char="§"/>
            </a:pPr>
            <a:r>
              <a:rPr lang="fr-FR" dirty="0" smtClean="0"/>
              <a:t>Les promouvoir </a:t>
            </a:r>
            <a:r>
              <a:rPr lang="fr-FR" dirty="0" smtClean="0"/>
              <a:t>nécessite</a:t>
            </a:r>
            <a:endParaRPr lang="fr-FR" dirty="0" smtClean="0"/>
          </a:p>
          <a:p>
            <a:pPr marL="989013" indent="-989013" algn="just">
              <a:buNone/>
            </a:pPr>
            <a:r>
              <a:rPr lang="fr-FR" dirty="0" smtClean="0"/>
              <a:t>	- de préciser ce qu’elles sont au-delà de « petits paysans », ou d’agriculture familiale ,</a:t>
            </a:r>
          </a:p>
          <a:p>
            <a:pPr marL="989013" indent="-989013" algn="just">
              <a:buNone/>
            </a:pPr>
            <a:r>
              <a:rPr lang="fr-FR" dirty="0" smtClean="0"/>
              <a:t>	- de combattre l’agriculture familiale  productiviste, « de firmes » ou capitaliste et l’agrobusiness </a:t>
            </a:r>
          </a:p>
          <a:p>
            <a:pPr algn="just">
              <a:buFont typeface="Wingdings" pitchFamily="2" charset="2"/>
              <a:buChar char="§"/>
            </a:pPr>
            <a:r>
              <a:rPr lang="fr-FR" dirty="0" smtClean="0"/>
              <a:t>De pratiquer une nouvelle agronomie et d’autres politiques</a:t>
            </a:r>
          </a:p>
          <a:p>
            <a:pPr algn="just">
              <a:buFont typeface="Wingdings" pitchFamily="2" charset="2"/>
              <a:buChar char="§"/>
            </a:pPr>
            <a:r>
              <a:rPr lang="fr-FR" dirty="0" smtClean="0"/>
              <a:t>De traiter en cohérence alimentation  et agriculture dans la construction d’un autre SAM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1EB74-2F14-4CAA-9560-349C4FFA7F37}" type="slidenum">
              <a:rPr lang="fr-FR" smtClean="0"/>
              <a:t>9</a:t>
            </a:fld>
            <a:endParaRPr lang="fr-F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P5 : Avancer dans la conquête de la SA ; oui mais comment ??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 fontScale="77500" lnSpcReduction="20000"/>
          </a:bodyPr>
          <a:lstStyle/>
          <a:p>
            <a:r>
              <a:rPr lang="fr-FR" dirty="0" smtClean="0"/>
              <a:t>C’est LA question mais  P1…P4 constituent une partie de la réponse,</a:t>
            </a:r>
          </a:p>
          <a:p>
            <a:r>
              <a:rPr lang="fr-FR" dirty="0" smtClean="0"/>
              <a:t>Élaborer un meilleur contenu et une autre stratégie dans un réseau international  en lien avec le mouvement</a:t>
            </a:r>
          </a:p>
          <a:p>
            <a:r>
              <a:rPr lang="fr-FR" dirty="0" smtClean="0"/>
              <a:t>Penser une stratégie par étapes vers un objectif radical avec des modifications à CT qui répondent aux attentes les plus urgentes et qui préfigurent l’objectif </a:t>
            </a:r>
          </a:p>
          <a:p>
            <a:r>
              <a:rPr lang="fr-FR" dirty="0" smtClean="0"/>
              <a:t>Elargir le mouvement et développer le travail avec les gouvernements et  les institutions internationales </a:t>
            </a:r>
          </a:p>
          <a:p>
            <a:r>
              <a:rPr lang="fr-FR" dirty="0" smtClean="0"/>
              <a:t>Parvenir à ce qu’un nombre significatif de pays mènent   la bataille à l’OMC avec des pratiques dérogatoires et à la FAO (CSA) en prenant appui sur le droit à l’alimentation.</a:t>
            </a:r>
          </a:p>
          <a:p>
            <a:r>
              <a:rPr lang="fr-FR" dirty="0" smtClean="0"/>
              <a:t>Quelques évolutions  notables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1EB74-2F14-4CAA-9560-349C4FFA7F37}" type="slidenum">
              <a:rPr lang="fr-FR" smtClean="0"/>
              <a:t>10</a:t>
            </a:fld>
            <a:endParaRPr lang="fr-F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Conclusion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LA SA, un combat de tous les « progressistes » </a:t>
            </a:r>
          </a:p>
          <a:p>
            <a:r>
              <a:rPr lang="fr-FR" dirty="0"/>
              <a:t>q</a:t>
            </a:r>
            <a:r>
              <a:rPr lang="fr-FR" dirty="0" smtClean="0"/>
              <a:t>ui exige de prendre en compte l’urgence et l’opportunité sans oublier la complexité,</a:t>
            </a:r>
          </a:p>
          <a:p>
            <a:r>
              <a:rPr lang="fr-FR" dirty="0"/>
              <a:t>e</a:t>
            </a:r>
            <a:r>
              <a:rPr lang="fr-FR" dirty="0" smtClean="0"/>
              <a:t>t de travailler dans la durée.</a:t>
            </a:r>
          </a:p>
          <a:p>
            <a:endParaRPr lang="fr-FR" dirty="0"/>
          </a:p>
          <a:p>
            <a:pPr algn="ctr"/>
            <a:r>
              <a:rPr lang="fr-FR" dirty="0" smtClean="0"/>
              <a:t>Merci</a:t>
            </a:r>
          </a:p>
          <a:p>
            <a:pPr algn="ctr"/>
            <a:r>
              <a:rPr lang="fr-FR" dirty="0" smtClean="0"/>
              <a:t>La parole à </a:t>
            </a:r>
            <a:r>
              <a:rPr lang="fr-FR" dirty="0"/>
              <a:t>P</a:t>
            </a:r>
            <a:r>
              <a:rPr lang="fr-FR" dirty="0" smtClean="0"/>
              <a:t>hilippe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1EB74-2F14-4CAA-9560-349C4FFA7F37}" type="slidenum">
              <a:rPr lang="fr-FR" smtClean="0"/>
              <a:t>11</a:t>
            </a:fld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</TotalTime>
  <Words>428</Words>
  <Application>Microsoft Office PowerPoint</Application>
  <PresentationFormat>Affichage à l'écran (4:3)</PresentationFormat>
  <Paragraphs>93</Paragraphs>
  <Slides>11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Thème Office</vt:lpstr>
      <vt:lpstr>MARS  14 janvier 2014 Michel BUISSON </vt:lpstr>
      <vt:lpstr>Introduction </vt:lpstr>
      <vt:lpstr>P 1 : Valoriser tous les acquis fondés sur la revendication de la SA </vt:lpstr>
      <vt:lpstr>P 1 bis : définitions </vt:lpstr>
      <vt:lpstr>P2 bis la Via Campesina </vt:lpstr>
      <vt:lpstr>P2 : amplifier la critique du système en place et la nécessité de la SA</vt:lpstr>
      <vt:lpstr>  P3 : Pour des règles internationales fondées sur le droit à la SA (DSA)  </vt:lpstr>
      <vt:lpstr>P3 bis : et l’OMC dans tout ça ? </vt:lpstr>
      <vt:lpstr>P4 : promouvoir l’agriculture paysanne et l’agriculture familiale durable </vt:lpstr>
      <vt:lpstr>P5 : Avancer dans la conquête de la SA ; oui mais comment ??</vt:lpstr>
      <vt:lpstr>Conclusion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Michel BUISSON</dc:creator>
  <cp:lastModifiedBy>Michel BUISSON</cp:lastModifiedBy>
  <cp:revision>26</cp:revision>
  <dcterms:created xsi:type="dcterms:W3CDTF">2014-01-13T10:04:21Z</dcterms:created>
  <dcterms:modified xsi:type="dcterms:W3CDTF">2014-01-13T18:04:23Z</dcterms:modified>
</cp:coreProperties>
</file>