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60" r:id="rId2"/>
    <p:sldId id="317" r:id="rId3"/>
    <p:sldId id="316" r:id="rId4"/>
    <p:sldId id="290" r:id="rId5"/>
    <p:sldId id="263" r:id="rId6"/>
    <p:sldId id="268" r:id="rId7"/>
    <p:sldId id="269" r:id="rId8"/>
    <p:sldId id="270" r:id="rId9"/>
    <p:sldId id="259" r:id="rId10"/>
    <p:sldId id="271" r:id="rId11"/>
    <p:sldId id="280" r:id="rId12"/>
    <p:sldId id="289" r:id="rId13"/>
    <p:sldId id="281" r:id="rId14"/>
    <p:sldId id="311" r:id="rId15"/>
    <p:sldId id="257" r:id="rId16"/>
    <p:sldId id="283" r:id="rId17"/>
    <p:sldId id="258" r:id="rId18"/>
    <p:sldId id="274" r:id="rId19"/>
    <p:sldId id="312" r:id="rId20"/>
    <p:sldId id="284" r:id="rId21"/>
    <p:sldId id="292" r:id="rId22"/>
    <p:sldId id="313" r:id="rId23"/>
    <p:sldId id="256" r:id="rId24"/>
    <p:sldId id="300" r:id="rId25"/>
    <p:sldId id="310" r:id="rId26"/>
    <p:sldId id="291" r:id="rId27"/>
    <p:sldId id="298" r:id="rId28"/>
    <p:sldId id="282" r:id="rId29"/>
    <p:sldId id="318" r:id="rId30"/>
    <p:sldId id="293" r:id="rId31"/>
    <p:sldId id="314" r:id="rId32"/>
    <p:sldId id="295" r:id="rId33"/>
    <p:sldId id="296" r:id="rId34"/>
    <p:sldId id="297" r:id="rId35"/>
    <p:sldId id="301" r:id="rId36"/>
    <p:sldId id="302" r:id="rId37"/>
    <p:sldId id="303" r:id="rId38"/>
    <p:sldId id="305" r:id="rId39"/>
    <p:sldId id="304" r:id="rId40"/>
    <p:sldId id="306" r:id="rId41"/>
    <p:sldId id="307" r:id="rId42"/>
    <p:sldId id="279" r:id="rId43"/>
    <p:sldId id="308" r:id="rId44"/>
    <p:sldId id="276" r:id="rId45"/>
    <p:sldId id="277" r:id="rId46"/>
    <p:sldId id="273" r:id="rId47"/>
    <p:sldId id="285" r:id="rId48"/>
    <p:sldId id="299" r:id="rId49"/>
    <p:sldId id="309" r:id="rId50"/>
    <p:sldId id="287" r:id="rId51"/>
    <p:sldId id="286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3CDC2-2272-4141-A702-9BB6B06F1DBA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B2B27-E222-45F1-BBEF-81077D7437A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8A46E-A391-4FE6-A121-790227AE0532}" type="datetimeFigureOut">
              <a:rPr lang="fr-FR" smtClean="0"/>
              <a:pPr/>
              <a:t>31/03/2014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1DA1F-F963-435B-9776-0AA050B43CB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érard\Pictures\EU-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916832"/>
            <a:ext cx="6230060" cy="361280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800" b="1" dirty="0" smtClean="0"/>
              <a:t>La </a:t>
            </a:r>
            <a:r>
              <a:rPr lang="fr-BE" sz="2800" b="1" dirty="0" smtClean="0"/>
              <a:t>négociation transatlantique</a:t>
            </a:r>
            <a:endParaRPr lang="fr-FR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i="1" dirty="0" smtClean="0"/>
              <a:t>A eux deux, </a:t>
            </a:r>
            <a:r>
              <a:rPr lang="fr-FR" i="1" dirty="0" smtClean="0"/>
              <a:t>le TTIP et </a:t>
            </a:r>
            <a:r>
              <a:rPr lang="fr-FR" i="1" dirty="0" smtClean="0"/>
              <a:t>le TPP formeraient un empire économique capable de dicter ses conditions hors de ses frontières : tout pays qui chercherait à nouer des relations commerciales avec les Etats-Unis ou l’Union européenne se verrait contraint d’adopter telles quelles les règles qui prévalent au sein de leur marché commun</a:t>
            </a:r>
            <a:r>
              <a:rPr lang="fr-FR" i="1" dirty="0" smtClean="0"/>
              <a:t>.</a:t>
            </a:r>
          </a:p>
          <a:p>
            <a:pPr>
              <a:buNone/>
            </a:pPr>
            <a:r>
              <a:rPr lang="fr-BE" dirty="0" smtClean="0"/>
              <a:t>Lori Wallach, LMD, </a:t>
            </a:r>
            <a:r>
              <a:rPr lang="fr-BE" dirty="0" err="1" smtClean="0"/>
              <a:t>nov</a:t>
            </a:r>
            <a:r>
              <a:rPr lang="fr-BE" dirty="0" smtClean="0"/>
              <a:t> 2013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237312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« </a:t>
            </a:r>
            <a:r>
              <a:rPr lang="fr-FR" i="1" dirty="0" smtClean="0"/>
              <a:t>Les bénéfices de la libéralisation des échanges ne sont importants qu’en période de plein-emploi des ressources. Pas avec 12% de chômeurs comme aujourd’hui dans la zone euro. Ce dont a besoin l’Europe c’est d’une reflation interne. … Il est nuisible et déraisonnable de vouloir créer un ensemble pesant 40% du commerce mondial, avec l’illusion que l’on pourra contrôler la montée en puissance de la Chine … Le pire, c’est que </a:t>
            </a:r>
            <a:r>
              <a:rPr lang="fr-FR" i="1" dirty="0" smtClean="0">
                <a:solidFill>
                  <a:srgbClr val="FF0000"/>
                </a:solidFill>
              </a:rPr>
              <a:t>ce grand marché transatlantique distrait l’Europe de son principal dessein. Cela risque de retarder notre marche vers l’unité politique et de diluer l’identité européenne.</a:t>
            </a:r>
            <a:r>
              <a:rPr lang="fr-FR" i="1" dirty="0" smtClean="0"/>
              <a:t> C’est un énorme gâchis de temps et d’énergie, sur lequel je ne doute pas que l’opinion publique européenne va finir par se réveiller</a:t>
            </a:r>
            <a:r>
              <a:rPr lang="fr-FR" dirty="0" smtClean="0"/>
              <a:t> ». 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P. </a:t>
            </a:r>
            <a:r>
              <a:rPr lang="fr-FR" dirty="0" err="1" smtClean="0"/>
              <a:t>Defraigne</a:t>
            </a:r>
            <a:r>
              <a:rPr lang="fr-FR" dirty="0" smtClean="0"/>
              <a:t>, ,16/9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Dans quel contexte  la négociation TTIP a-t-elle été lancée ? </a:t>
            </a:r>
          </a:p>
          <a:p>
            <a:r>
              <a:rPr lang="fr-FR" dirty="0" smtClean="0"/>
              <a:t>Qui pilote ? Les adversaires sont-ils vraiment des deux côtés de l’Atlantique ?</a:t>
            </a:r>
          </a:p>
          <a:p>
            <a:r>
              <a:rPr lang="fr-FR" dirty="0" smtClean="0"/>
              <a:t>à qui profiterait l’abaissement des droits de douane des produits agricoles/alimentaires ?</a:t>
            </a:r>
          </a:p>
          <a:p>
            <a:r>
              <a:rPr lang="fr-FR" dirty="0" smtClean="0"/>
              <a:t>normes agricoles/alimentaires en jeu :vers des normes mondiales au profit de qui, de quel modèle agricole ? </a:t>
            </a:r>
          </a:p>
          <a:p>
            <a:r>
              <a:rPr lang="fr-FR" dirty="0" smtClean="0"/>
              <a:t>que faire ?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9138" y="-415925"/>
            <a:ext cx="10582276" cy="768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9752" y="-315416"/>
            <a:ext cx="7560840" cy="994122"/>
          </a:xfrm>
        </p:spPr>
        <p:txBody>
          <a:bodyPr/>
          <a:lstStyle/>
          <a:p>
            <a:pPr algn="l"/>
            <a:r>
              <a:rPr lang="fr-BE" dirty="0" smtClean="0"/>
              <a:t>                 « Trade </a:t>
            </a:r>
            <a:r>
              <a:rPr lang="fr-BE" dirty="0" err="1" smtClean="0"/>
              <a:t>über</a:t>
            </a:r>
            <a:r>
              <a:rPr lang="fr-BE" dirty="0" smtClean="0"/>
              <a:t> </a:t>
            </a:r>
            <a:r>
              <a:rPr lang="fr-BE" dirty="0" err="1" smtClean="0"/>
              <a:t>alles</a:t>
            </a:r>
            <a:r>
              <a:rPr lang="fr-BE" dirty="0" smtClean="0"/>
              <a:t> »</a:t>
            </a:r>
            <a:endParaRPr lang="fr-F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paysdeherve.be/sites/default/files/imagecache/resize_800x600/panorama@mtph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021379" cy="5976664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fr-BE" sz="3200" dirty="0" smtClean="0"/>
              <a:t>2014, année de l’agriculture familiale</a:t>
            </a:r>
            <a:endParaRPr lang="fr-FR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Gérard\Pictures\MP Navigator EX\2012_02_25\B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9275"/>
            <a:ext cx="91440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lIns="91222" tIns="45612" rIns="91222" bIns="45612"/>
          <a:lstStyle/>
          <a:p>
            <a:endParaRPr lang="fr-FR"/>
          </a:p>
        </p:txBody>
      </p:sp>
      <p:pic>
        <p:nvPicPr>
          <p:cNvPr id="12291" name="Picture 5" descr="Colheita-semeadura - MT - Grupo  Pinesso"/>
          <p:cNvPicPr preferRelativeResize="0">
            <a:picLocks noGrp="1" noChangeArrowheads="1"/>
          </p:cNvPicPr>
          <p:nvPr>
            <p:ph type="subTitle" idx="4294967295"/>
          </p:nvPr>
        </p:nvPicPr>
        <p:blipFill>
          <a:blip r:embed="rId2" cstate="print"/>
          <a:srcRect l="3410" t="5812" r="6819" b="2325"/>
          <a:stretch>
            <a:fillRect/>
          </a:stretch>
        </p:blipFill>
        <p:spPr>
          <a:xfrm>
            <a:off x="0" y="0"/>
            <a:ext cx="9144000" cy="6858000"/>
          </a:xfrm>
          <a:solidFill>
            <a:schemeClr val="accent2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érard\Pictures\USEUfarm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63" y="2286000"/>
            <a:ext cx="8905875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érard\Pictures\MP Navigator EX\2012_01_29\cnstp82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-2115616"/>
            <a:ext cx="8784975" cy="1123324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fr-BE" sz="3200" b="1" dirty="0" smtClean="0"/>
              <a:t>Le contexte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237312"/>
          </a:xfrm>
        </p:spPr>
        <p:txBody>
          <a:bodyPr>
            <a:normAutofit/>
          </a:bodyPr>
          <a:lstStyle/>
          <a:p>
            <a:r>
              <a:rPr lang="fr-BE" sz="2400" dirty="0" smtClean="0"/>
              <a:t>Echec de l’AMI en 98, échec du cycle OMC de Doha</a:t>
            </a:r>
          </a:p>
          <a:p>
            <a:r>
              <a:rPr lang="fr-BE" sz="2400" dirty="0" smtClean="0"/>
              <a:t>Négociation </a:t>
            </a:r>
            <a:r>
              <a:rPr lang="fr-BE" sz="2400" dirty="0" err="1" smtClean="0"/>
              <a:t>transpacifique</a:t>
            </a:r>
            <a:r>
              <a:rPr lang="fr-BE" sz="2400" dirty="0" smtClean="0"/>
              <a:t> avancée</a:t>
            </a:r>
          </a:p>
          <a:p>
            <a:r>
              <a:rPr lang="fr-BE" sz="2400" dirty="0" err="1" smtClean="0"/>
              <a:t>Barroso</a:t>
            </a:r>
            <a:r>
              <a:rPr lang="fr-BE" sz="2400" dirty="0" smtClean="0"/>
              <a:t> veut imposer sa vision atlantiste avant de partir et espérait boucler le dossier cet automne</a:t>
            </a:r>
          </a:p>
          <a:p>
            <a:r>
              <a:rPr lang="fr-BE" sz="2400" dirty="0" err="1" smtClean="0"/>
              <a:t>Obama</a:t>
            </a:r>
            <a:r>
              <a:rPr lang="fr-BE" sz="2400" dirty="0" smtClean="0"/>
              <a:t>  veut , avec TPP et TTIP, remettre les USA au centre du monde et faire face à la Chine  pouvant devenir n°1 mondial dans un futur proche</a:t>
            </a:r>
          </a:p>
          <a:p>
            <a:r>
              <a:rPr lang="fr-BE" sz="2400" dirty="0" smtClean="0"/>
              <a:t>Les entreprises veulent profiter de la faiblesse politique de l’UE et d’</a:t>
            </a:r>
            <a:r>
              <a:rPr lang="fr-BE" sz="2400" dirty="0" err="1" smtClean="0"/>
              <a:t>Obama</a:t>
            </a:r>
            <a:r>
              <a:rPr lang="fr-BE" sz="2400" dirty="0" smtClean="0"/>
              <a:t> pour marginaliser encore davantage les Etats et les décisions politiques, notamment à travers l’ISDS, et pour unifier les normes à leur profit. Voir article 7</a:t>
            </a:r>
          </a:p>
          <a:p>
            <a:r>
              <a:rPr lang="fr-BE" sz="2400" dirty="0" smtClean="0"/>
              <a:t>Freiner la montée de la relocalisation aux USA et en UE, et « de la reconstruction de nos systèmes alimentaires brisés » (Karen Hansen-Kuhn, IATP, 13 mars) ?</a:t>
            </a:r>
          </a:p>
          <a:p>
            <a:r>
              <a:rPr lang="fr-BE" sz="2400" dirty="0" smtClean="0"/>
              <a:t>NSA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BE" b="1" dirty="0" smtClean="0"/>
              <a:t>D’où vient le TTIP 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92500" lnSpcReduction="20000"/>
          </a:bodyPr>
          <a:lstStyle/>
          <a:p>
            <a:r>
              <a:rPr lang="fr-BE" sz="2400" dirty="0" smtClean="0"/>
              <a:t>UE construite en forte alliance avec USA face au bloc soviétique</a:t>
            </a:r>
          </a:p>
          <a:p>
            <a:r>
              <a:rPr lang="fr-BE" sz="2400" dirty="0" smtClean="0"/>
              <a:t>Pression depuis 20 ans des lobbies </a:t>
            </a:r>
            <a:r>
              <a:rPr lang="fr-BE" sz="2400" dirty="0" err="1" smtClean="0"/>
              <a:t>TNCs</a:t>
            </a:r>
            <a:endParaRPr lang="fr-BE" sz="2400" dirty="0" smtClean="0"/>
          </a:p>
          <a:p>
            <a:r>
              <a:rPr lang="fr-BE" sz="2400" dirty="0" smtClean="0"/>
              <a:t>1990: </a:t>
            </a:r>
            <a:r>
              <a:rPr lang="fr-FR" sz="2400" dirty="0" smtClean="0">
                <a:solidFill>
                  <a:srgbClr val="000000"/>
                </a:solidFill>
              </a:rPr>
              <a:t>USA et UE signent une « Déclaration Transatlantique». </a:t>
            </a:r>
            <a:endParaRPr lang="fr-BE" sz="2400" dirty="0" smtClean="0"/>
          </a:p>
          <a:p>
            <a:r>
              <a:rPr lang="fr-BE" sz="2400" dirty="0" smtClean="0"/>
              <a:t>1995:</a:t>
            </a:r>
            <a:r>
              <a:rPr lang="fr-FR" sz="2400" dirty="0" smtClean="0"/>
              <a:t>sommet UE-US:  Nouvel agenda transatlantique </a:t>
            </a:r>
          </a:p>
          <a:p>
            <a:r>
              <a:rPr lang="fr-BE" sz="2400" dirty="0" smtClean="0"/>
              <a:t>1998:</a:t>
            </a:r>
            <a:r>
              <a:rPr lang="fr-FR" sz="2400" dirty="0" smtClean="0"/>
              <a:t>Partenariat économique transatlantique</a:t>
            </a:r>
          </a:p>
          <a:p>
            <a:r>
              <a:rPr lang="fr-BE" sz="2400" dirty="0" smtClean="0"/>
              <a:t>Avril 2007 création </a:t>
            </a:r>
            <a:r>
              <a:rPr lang="fr-FR" sz="2400" dirty="0" smtClean="0"/>
              <a:t>d’un Conseil économique transatlantique </a:t>
            </a:r>
          </a:p>
          <a:p>
            <a:r>
              <a:rPr lang="fr-BE" sz="2400" dirty="0" smtClean="0"/>
              <a:t>2009: vote PE</a:t>
            </a:r>
            <a:r>
              <a:rPr lang="fr-FR" sz="2400" dirty="0" smtClean="0"/>
              <a:t> sur les relations transatlantiques appelant à la construction d’un véritable marché intégré à l’horizon 2015. </a:t>
            </a:r>
            <a:endParaRPr lang="fr-BE" sz="2400" dirty="0" smtClean="0"/>
          </a:p>
          <a:p>
            <a:r>
              <a:rPr lang="fr-BE" sz="2400" dirty="0" err="1" smtClean="0"/>
              <a:t>Oct</a:t>
            </a:r>
            <a:r>
              <a:rPr lang="fr-BE" sz="2400" dirty="0" smtClean="0"/>
              <a:t> 2011: rapport du Réseau Politique Transatlantique (avec 8% des députés PE, des députés US, des multinationales)</a:t>
            </a:r>
          </a:p>
          <a:p>
            <a:r>
              <a:rPr lang="fr-BE" sz="2400" dirty="0" err="1" smtClean="0"/>
              <a:t>Nov</a:t>
            </a:r>
            <a:r>
              <a:rPr lang="fr-BE" sz="2400" dirty="0" smtClean="0"/>
              <a:t> 2011: sommet UE-US crée un « groupe de travail à haut niveau sur l’emploi et la croissance »</a:t>
            </a:r>
          </a:p>
          <a:p>
            <a:r>
              <a:rPr lang="fr-BE" sz="2400" dirty="0" smtClean="0"/>
              <a:t>2012: 3 consultations discrètes et orientées</a:t>
            </a:r>
          </a:p>
          <a:p>
            <a:r>
              <a:rPr lang="fr-BE" sz="2400" dirty="0" smtClean="0"/>
              <a:t>Début 2013: fusion du </a:t>
            </a:r>
            <a:r>
              <a:rPr lang="fr-BE" sz="2400" dirty="0" err="1" smtClean="0"/>
              <a:t>Transatlantic</a:t>
            </a:r>
            <a:r>
              <a:rPr lang="fr-BE" sz="2400" dirty="0" smtClean="0"/>
              <a:t> Business Dialogue avec le EU US Business Council = </a:t>
            </a:r>
            <a:r>
              <a:rPr lang="fr-BE" sz="2400" dirty="0" err="1" smtClean="0"/>
              <a:t>Transatlantic</a:t>
            </a:r>
            <a:r>
              <a:rPr lang="fr-BE" sz="2400" dirty="0" smtClean="0"/>
              <a:t> Business Council (60 multinationales)</a:t>
            </a:r>
          </a:p>
          <a:p>
            <a:r>
              <a:rPr lang="fr-BE" sz="2400" dirty="0" err="1" smtClean="0"/>
              <a:t>Fev</a:t>
            </a:r>
            <a:r>
              <a:rPr lang="fr-BE" sz="2400" dirty="0" smtClean="0"/>
              <a:t> 2013:  déclaration </a:t>
            </a:r>
            <a:r>
              <a:rPr lang="fr-BE" sz="2400" dirty="0" err="1" smtClean="0"/>
              <a:t>Obama</a:t>
            </a:r>
            <a:r>
              <a:rPr lang="fr-BE" sz="2400" dirty="0" smtClean="0"/>
              <a:t>-</a:t>
            </a:r>
            <a:r>
              <a:rPr lang="fr-BE" sz="2400" dirty="0" err="1" smtClean="0"/>
              <a:t>Barroso</a:t>
            </a:r>
            <a:r>
              <a:rPr lang="fr-BE" sz="2400" dirty="0" smtClean="0"/>
              <a:t>- Van </a:t>
            </a:r>
            <a:r>
              <a:rPr lang="fr-BE" sz="2400" dirty="0" err="1" smtClean="0"/>
              <a:t>Rompuy</a:t>
            </a:r>
            <a:r>
              <a:rPr lang="fr-BE" sz="2400" dirty="0" smtClean="0"/>
              <a:t>: lancement de la négociation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BE" sz="3200" b="1" dirty="0" smtClean="0"/>
              <a:t>Gestation pro business</a:t>
            </a:r>
            <a:endParaRPr lang="fr-F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lnSpcReduction="10000"/>
          </a:bodyPr>
          <a:lstStyle/>
          <a:p>
            <a:r>
              <a:rPr lang="fr-BE" sz="2800" dirty="0" smtClean="0"/>
              <a:t>Après 119 entrevues officielles entre DG commerce et les firmes du Conseil Economique Atlantique </a:t>
            </a:r>
            <a:r>
              <a:rPr lang="fr-BE" sz="2800" dirty="0" smtClean="0"/>
              <a:t>entre janvier 2012 et avril 2013</a:t>
            </a:r>
            <a:r>
              <a:rPr lang="fr-BE" sz="2800" dirty="0" smtClean="0"/>
              <a:t>, un mandat de négociation est préparé par la </a:t>
            </a:r>
            <a:r>
              <a:rPr lang="fr-BE" sz="2800" dirty="0" smtClean="0"/>
              <a:t>Commission. Le PE donne son feu vert en avril à la négociation </a:t>
            </a:r>
            <a:r>
              <a:rPr lang="fr-BE" sz="2800" dirty="0" smtClean="0"/>
              <a:t>et </a:t>
            </a:r>
            <a:r>
              <a:rPr lang="fr-BE" sz="2800" dirty="0" smtClean="0"/>
              <a:t>le Conseil approuve le mandat en juin </a:t>
            </a:r>
            <a:r>
              <a:rPr lang="fr-BE" sz="2800" dirty="0" smtClean="0"/>
              <a:t>2013.</a:t>
            </a:r>
          </a:p>
          <a:p>
            <a:r>
              <a:rPr lang="fr-BE" sz="2800" dirty="0" smtClean="0"/>
              <a:t> Le mandat n’est pas public. Il sera publié par la Commission après la signature de l’accord et avant sa ratification par les Etats et le PE</a:t>
            </a:r>
          </a:p>
          <a:p>
            <a:r>
              <a:rPr lang="fr-BE" sz="2800" dirty="0" smtClean="0"/>
              <a:t>groupe consultatif US = 85% de représentants du business</a:t>
            </a:r>
          </a:p>
          <a:p>
            <a:r>
              <a:rPr lang="fr-BE" sz="2800" dirty="0" smtClean="0"/>
              <a:t>Groupe consultatif UE = 9 business, 5 société civile dont 2 membres du </a:t>
            </a:r>
            <a:r>
              <a:rPr lang="fr-BE" sz="2800" dirty="0" err="1" smtClean="0"/>
              <a:t>Transatlantic</a:t>
            </a:r>
            <a:r>
              <a:rPr lang="fr-BE" sz="2800" dirty="0" smtClean="0"/>
              <a:t> consumer dialogue. Aucun opposant au traité.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La Commission négocie au nom de l’UE, </a:t>
            </a:r>
            <a:r>
              <a:rPr lang="fr-FR" dirty="0" smtClean="0">
                <a:solidFill>
                  <a:srgbClr val="000000"/>
                </a:solidFill>
                <a:latin typeface="Calibri" pitchFamily="34" charset="0"/>
              </a:rPr>
              <a:t>assisté d’un comité spécial (comité 207 où sont représentés les 28 gouvernements).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érard\Pictures\no entry,TTI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772816"/>
            <a:ext cx="5521134" cy="3798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fr-BE" sz="2400" b="1" dirty="0" smtClean="0">
                <a:solidFill>
                  <a:srgbClr val="FF0000"/>
                </a:solidFill>
              </a:rPr>
              <a:t>Calendrier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25000" lnSpcReduction="20000"/>
          </a:bodyPr>
          <a:lstStyle/>
          <a:p>
            <a:endParaRPr lang="fr-BE" b="1" dirty="0" smtClean="0"/>
          </a:p>
          <a:p>
            <a:endParaRPr lang="fr-BE" b="1" dirty="0" smtClean="0"/>
          </a:p>
          <a:p>
            <a:r>
              <a:rPr lang="fr-BE" sz="7400" b="1" dirty="0" smtClean="0"/>
              <a:t>23 mai 2013: </a:t>
            </a:r>
            <a:r>
              <a:rPr lang="fr-BE" sz="7400" dirty="0" smtClean="0"/>
              <a:t>le Parlement Européen approuve le mandat de négociation de la Commission Européenne</a:t>
            </a:r>
          </a:p>
          <a:p>
            <a:endParaRPr lang="fr-BE" sz="7400" b="1" dirty="0" smtClean="0"/>
          </a:p>
          <a:p>
            <a:r>
              <a:rPr lang="fr-BE" sz="7400" b="1" dirty="0" smtClean="0"/>
              <a:t>14 juin 2013 :</a:t>
            </a:r>
            <a:r>
              <a:rPr lang="fr-BE" sz="7400" dirty="0" smtClean="0"/>
              <a:t> le Conseil donne le mandat de la Commission </a:t>
            </a:r>
          </a:p>
          <a:p>
            <a:endParaRPr lang="fr-BE" sz="7400" b="1" dirty="0" smtClean="0"/>
          </a:p>
          <a:p>
            <a:r>
              <a:rPr lang="fr-BE" sz="7400" b="1" dirty="0" smtClean="0"/>
              <a:t>Juillet 2013 :</a:t>
            </a:r>
            <a:r>
              <a:rPr lang="fr-BE" sz="7400" dirty="0" smtClean="0"/>
              <a:t> Premier round de négociations à Washington</a:t>
            </a:r>
          </a:p>
          <a:p>
            <a:endParaRPr lang="fr-BE" sz="7400" b="1" dirty="0" smtClean="0"/>
          </a:p>
          <a:p>
            <a:r>
              <a:rPr lang="fr-BE" sz="7400" b="1" dirty="0" smtClean="0"/>
              <a:t>11-15 novembre 2013 :</a:t>
            </a:r>
            <a:r>
              <a:rPr lang="fr-BE" sz="7400" dirty="0" smtClean="0"/>
              <a:t>Deuxième round de négociations à Bruxelles</a:t>
            </a:r>
          </a:p>
          <a:p>
            <a:endParaRPr lang="fr-BE" sz="7400" b="1" dirty="0" smtClean="0"/>
          </a:p>
          <a:p>
            <a:r>
              <a:rPr lang="fr-BE" sz="7400" b="1" dirty="0" smtClean="0"/>
              <a:t>16-20 décembre 2013 :</a:t>
            </a:r>
            <a:r>
              <a:rPr lang="fr-BE" sz="7400" dirty="0" smtClean="0"/>
              <a:t> Troisième round de négociations à Washington</a:t>
            </a:r>
          </a:p>
          <a:p>
            <a:endParaRPr lang="fr-BE" sz="7400" b="1" dirty="0" smtClean="0"/>
          </a:p>
          <a:p>
            <a:r>
              <a:rPr lang="fr-BE" sz="7400" b="1" dirty="0" smtClean="0"/>
              <a:t>10-14 mars 2014 :</a:t>
            </a:r>
            <a:r>
              <a:rPr lang="fr-BE" sz="7400" dirty="0" smtClean="0"/>
              <a:t> Quatrième round de négociations à Bruxelles</a:t>
            </a:r>
          </a:p>
          <a:p>
            <a:endParaRPr lang="fr-BE" sz="7400" b="1" dirty="0" smtClean="0"/>
          </a:p>
          <a:p>
            <a:r>
              <a:rPr lang="fr-BE" sz="7400" b="1" dirty="0" smtClean="0"/>
              <a:t>26 mars 2014 :</a:t>
            </a:r>
            <a:r>
              <a:rPr lang="fr-BE" sz="7400" dirty="0" smtClean="0"/>
              <a:t> Visite de </a:t>
            </a:r>
            <a:r>
              <a:rPr lang="fr-BE" sz="7400" dirty="0" err="1" smtClean="0"/>
              <a:t>Barack</a:t>
            </a:r>
            <a:r>
              <a:rPr lang="fr-BE" sz="7400" dirty="0" smtClean="0"/>
              <a:t> </a:t>
            </a:r>
            <a:r>
              <a:rPr lang="fr-BE" sz="7400" dirty="0" err="1" smtClean="0"/>
              <a:t>Obama</a:t>
            </a:r>
            <a:r>
              <a:rPr lang="fr-BE" sz="7400" dirty="0" smtClean="0"/>
              <a:t> à Bruxelles- sommet UE-US</a:t>
            </a:r>
          </a:p>
          <a:p>
            <a:r>
              <a:rPr lang="fr-BE" sz="7400" b="1" dirty="0" smtClean="0"/>
              <a:t>Juin 2014</a:t>
            </a:r>
            <a:r>
              <a:rPr lang="fr-BE" sz="7400" dirty="0" smtClean="0"/>
              <a:t>: G7 à Bruxelles</a:t>
            </a:r>
          </a:p>
          <a:p>
            <a:endParaRPr lang="fr-BE" sz="7400" dirty="0" smtClean="0"/>
          </a:p>
          <a:p>
            <a:r>
              <a:rPr lang="fr-BE" sz="7400" dirty="0" smtClean="0"/>
              <a:t>Date prévue de conclusion du TTIP: </a:t>
            </a:r>
            <a:r>
              <a:rPr lang="fr-BE" sz="7400" b="1" dirty="0" smtClean="0"/>
              <a:t>2015 ?</a:t>
            </a:r>
            <a:r>
              <a:rPr lang="fr-BE" sz="7400" dirty="0" smtClean="0"/>
              <a:t/>
            </a:r>
            <a:br>
              <a:rPr lang="fr-BE" sz="7400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érard\Pictures\TT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488" y="1230313"/>
            <a:ext cx="5913437" cy="4397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corporateeurope.org/sites/default/files/styles/large/public/00-03a-democracy-not-corporatocracy.jpg?itok=BFcuy0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6953250" cy="5219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Franklin Gothic Medium" charset="0"/>
              </a:rPr>
              <a:t>Art. 7 : « 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L’objectif de l’Accord est d’accroître le commerce et l’investissement entre l’UE et les USA</a:t>
            </a:r>
            <a:r>
              <a:rPr lang="fr-FR" i="1" dirty="0" smtClean="0">
                <a:solidFill>
                  <a:srgbClr val="534949"/>
                </a:solidFill>
                <a:latin typeface="Franklin Gothic Medium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Franklin Gothic Medium" charset="0"/>
              </a:rPr>
              <a:t>en réalisant le potentiel inexploité d’un véritable marché transatlantique, générant de nouvelles opportunités économiques pour la création d’emplois et la croissance grâce à </a:t>
            </a:r>
            <a:r>
              <a:rPr lang="fr-FR" dirty="0" smtClean="0">
                <a:solidFill>
                  <a:srgbClr val="FF0000"/>
                </a:solidFill>
                <a:latin typeface="Franklin Gothic Medium" charset="0"/>
              </a:rPr>
              <a:t>un accès accru aux marchés, une plus grande compatibilité de la réglementation et la définition de normes mondiales. »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fr-BE" sz="2800" b="1" dirty="0" smtClean="0">
                <a:solidFill>
                  <a:srgbClr val="FF0000"/>
                </a:solidFill>
              </a:rPr>
              <a:t>Les points chauds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/>
          <a:lstStyle/>
          <a:p>
            <a:r>
              <a:rPr lang="fr-FR" b="1" dirty="0" smtClean="0"/>
              <a:t>Les questions tarifaires</a:t>
            </a:r>
          </a:p>
          <a:p>
            <a:r>
              <a:rPr lang="fr-FR" b="1" dirty="0" smtClean="0"/>
              <a:t>L'accès aux marchés publics</a:t>
            </a:r>
          </a:p>
          <a:p>
            <a:r>
              <a:rPr lang="fr-BE" b="1" dirty="0" smtClean="0"/>
              <a:t>Les normes</a:t>
            </a:r>
          </a:p>
          <a:p>
            <a:r>
              <a:rPr lang="fr-FR" b="1" dirty="0" smtClean="0"/>
              <a:t>Les indications géographiques</a:t>
            </a:r>
          </a:p>
          <a:p>
            <a:r>
              <a:rPr lang="fr-BE" b="1" dirty="0" smtClean="0"/>
              <a:t>Le mécanisme de règlement des différends des entreprises </a:t>
            </a:r>
          </a:p>
          <a:p>
            <a:r>
              <a:rPr lang="fr-BE" b="1" dirty="0" smtClean="0"/>
              <a:t>La protection des données personnelles</a:t>
            </a:r>
          </a:p>
          <a:p>
            <a:r>
              <a:rPr lang="fr-BE" b="1" dirty="0" smtClean="0"/>
              <a:t>Energie: gaz de schiste, </a:t>
            </a:r>
            <a:r>
              <a:rPr lang="fr-BE" b="1" dirty="0" err="1" smtClean="0"/>
              <a:t>Keystone</a:t>
            </a:r>
            <a:r>
              <a:rPr lang="fr-BE" b="1" dirty="0" smtClean="0"/>
              <a:t> XL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Le droit commercial et le droit des investisseurs peuvent-ils être supérieurs aux politiques environnementales nécessaires à la transition énergétique ?</a:t>
            </a:r>
          </a:p>
          <a:p>
            <a:pPr>
              <a:buNone/>
            </a:pPr>
            <a:r>
              <a:rPr lang="fr-BE" dirty="0" smtClean="0"/>
              <a:t>Le CETA, le projet TTIP et d’autres traités incluent un arbitrage privé des différents entre compagnies et Etats. Avec arbitrage secret de 3 avocats privés, sans recours possible	</a:t>
            </a: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b="1" dirty="0" smtClean="0">
                <a:solidFill>
                  <a:srgbClr val="000000"/>
                </a:solidFill>
                <a:latin typeface="Franklin Gothic Medium" charset="0"/>
              </a:rPr>
              <a:t> </a:t>
            </a:r>
            <a:r>
              <a:rPr lang="fr-FR" dirty="0" smtClean="0">
                <a:solidFill>
                  <a:srgbClr val="000000"/>
                </a:solidFill>
                <a:latin typeface="Franklin Gothic Medium" charset="0"/>
              </a:rPr>
              <a:t>(…) 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L’Accord devrait viser à inclure </a:t>
            </a:r>
            <a:r>
              <a:rPr lang="fr-FR" i="1" u="sng" dirty="0" smtClean="0">
                <a:solidFill>
                  <a:srgbClr val="000000"/>
                </a:solidFill>
                <a:latin typeface="Franklin Gothic Medium" charset="0"/>
              </a:rPr>
              <a:t>un mécanisme de règlement des différends investisseur-Etat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 efficace et des plus modernes, garantissant la transparence, l’indépendance des arbitres et ce qui est prévu par l’Accord, y compris à travers la possibilité pour les Parties d’appliquer une interprétation contraignante de l’Accord. (…).</a:t>
            </a:r>
            <a:r>
              <a:rPr lang="fr-FR" dirty="0" smtClean="0">
                <a:solidFill>
                  <a:srgbClr val="000000"/>
                </a:solidFill>
                <a:latin typeface="Franklin Gothic Medium" charset="0"/>
              </a:rPr>
              <a:t> »</a:t>
            </a:r>
          </a:p>
          <a:p>
            <a:pPr algn="just"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dirty="0" smtClean="0">
              <a:solidFill>
                <a:srgbClr val="000000"/>
              </a:solidFill>
              <a:latin typeface="Franklin Gothic Medium" charset="0"/>
            </a:endParaRPr>
          </a:p>
          <a:p>
            <a:pPr algn="just"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dirty="0" smtClean="0">
                <a:solidFill>
                  <a:srgbClr val="534949"/>
                </a:solidFill>
                <a:latin typeface="Franklin Gothic Medium" charset="0"/>
              </a:rPr>
              <a:t>« (…) 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Toutes les autorités infranationales et des entités (comme les Etats </a:t>
            </a:r>
            <a:r>
              <a:rPr lang="fr-FR" i="1" u="sng" dirty="0" smtClean="0">
                <a:solidFill>
                  <a:srgbClr val="000000"/>
                </a:solidFill>
                <a:latin typeface="Franklin Gothic Medium" charset="0"/>
              </a:rPr>
              <a:t>ou les municipalités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) doivent effectivement se conformer aux dispositions du chapitre du présent accord de protection des investissements.</a:t>
            </a:r>
            <a:r>
              <a:rPr lang="fr-FR" dirty="0" smtClean="0">
                <a:solidFill>
                  <a:srgbClr val="534949"/>
                </a:solidFill>
                <a:latin typeface="Franklin Gothic Medium" charset="0"/>
              </a:rPr>
              <a:t> »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érard\Pictures\TTIP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492896"/>
            <a:ext cx="4237062" cy="2980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BE" i="1" dirty="0" smtClean="0"/>
              <a:t>« This </a:t>
            </a:r>
            <a:r>
              <a:rPr lang="fr-BE" i="1" dirty="0" err="1" smtClean="0"/>
              <a:t>transtalantic</a:t>
            </a:r>
            <a:r>
              <a:rPr lang="fr-BE" i="1" dirty="0" smtClean="0"/>
              <a:t> </a:t>
            </a:r>
            <a:r>
              <a:rPr lang="fr-BE" i="1" dirty="0" err="1" smtClean="0"/>
              <a:t>trade</a:t>
            </a:r>
            <a:r>
              <a:rPr lang="fr-BE" i="1" dirty="0" smtClean="0"/>
              <a:t> deal </a:t>
            </a:r>
            <a:r>
              <a:rPr lang="fr-BE" i="1" dirty="0" err="1" smtClean="0"/>
              <a:t>is</a:t>
            </a:r>
            <a:r>
              <a:rPr lang="fr-BE" i="1" dirty="0" smtClean="0"/>
              <a:t> a full-frontal </a:t>
            </a:r>
            <a:r>
              <a:rPr lang="fr-BE" i="1" dirty="0" err="1" smtClean="0"/>
              <a:t>assault</a:t>
            </a:r>
            <a:r>
              <a:rPr lang="fr-BE" i="1" dirty="0" smtClean="0"/>
              <a:t> on </a:t>
            </a:r>
            <a:r>
              <a:rPr lang="fr-BE" i="1" dirty="0" err="1" smtClean="0"/>
              <a:t>democracy</a:t>
            </a:r>
            <a:r>
              <a:rPr lang="fr-BE" i="1" dirty="0" smtClean="0"/>
              <a:t> »</a:t>
            </a:r>
          </a:p>
          <a:p>
            <a:pPr>
              <a:buNone/>
            </a:pPr>
            <a:r>
              <a:rPr lang="fr-BE" dirty="0" smtClean="0"/>
              <a:t>Georges </a:t>
            </a:r>
            <a:r>
              <a:rPr lang="fr-BE" dirty="0" err="1" smtClean="0"/>
              <a:t>Monbiot</a:t>
            </a:r>
            <a:r>
              <a:rPr lang="fr-BE" dirty="0" smtClean="0"/>
              <a:t>, </a:t>
            </a:r>
            <a:r>
              <a:rPr lang="fr-BE" dirty="0" err="1" smtClean="0"/>
              <a:t>editorialist</a:t>
            </a:r>
            <a:r>
              <a:rPr lang="fr-BE" dirty="0" smtClean="0"/>
              <a:t>, The Guardian, </a:t>
            </a:r>
            <a:r>
              <a:rPr lang="fr-BE" dirty="0" err="1" smtClean="0"/>
              <a:t>November</a:t>
            </a:r>
            <a:r>
              <a:rPr lang="fr-BE" dirty="0" smtClean="0"/>
              <a:t> 4th, 2013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sz="2400" b="1" dirty="0" smtClean="0">
              <a:solidFill>
                <a:srgbClr val="534949"/>
              </a:solidFill>
              <a:latin typeface="Franklin Gothic Medium" charset="0"/>
            </a:endParaRPr>
          </a:p>
          <a:p>
            <a:pPr algn="ctr">
              <a:spcBef>
                <a:spcPts val="400"/>
              </a:spcBef>
              <a:spcAft>
                <a:spcPts val="1425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b="1" dirty="0" smtClean="0">
                <a:solidFill>
                  <a:srgbClr val="534949"/>
                </a:solidFill>
                <a:latin typeface="Franklin Gothic Medium" charset="0"/>
              </a:rPr>
              <a:t>« </a:t>
            </a:r>
            <a:r>
              <a:rPr lang="fr-FR" b="1" i="1" dirty="0" smtClean="0">
                <a:solidFill>
                  <a:srgbClr val="000000"/>
                </a:solidFill>
                <a:latin typeface="Franklin Gothic Medium" charset="0"/>
              </a:rPr>
              <a:t>Quelque chose doit remplacer les gouvernements, et le pouvoir privé me semble l'entité adéquate pour le faire</a:t>
            </a:r>
            <a:r>
              <a:rPr lang="fr-FR" b="1" dirty="0" smtClean="0">
                <a:solidFill>
                  <a:srgbClr val="534949"/>
                </a:solidFill>
                <a:latin typeface="Franklin Gothic Medium" charset="0"/>
              </a:rPr>
              <a:t>. » </a:t>
            </a:r>
          </a:p>
          <a:p>
            <a:pPr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fr-FR" sz="2400" b="1" dirty="0" smtClean="0">
              <a:solidFill>
                <a:srgbClr val="534949"/>
              </a:solidFill>
              <a:latin typeface="Franklin Gothic Medium" charset="0"/>
            </a:endParaRPr>
          </a:p>
          <a:p>
            <a:pPr algn="r"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sz="2400" b="1" dirty="0" smtClean="0">
                <a:solidFill>
                  <a:srgbClr val="534949"/>
                </a:solidFill>
                <a:latin typeface="Franklin Gothic Medium" charset="0"/>
              </a:rPr>
              <a:t>David Rockefeller</a:t>
            </a:r>
          </a:p>
          <a:p>
            <a:pPr algn="r">
              <a:spcBef>
                <a:spcPts val="4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fr-FR" sz="2400" b="1" dirty="0" smtClean="0">
                <a:solidFill>
                  <a:srgbClr val="534949"/>
                </a:solidFill>
                <a:latin typeface="Franklin Gothic Medium" charset="0"/>
              </a:rPr>
              <a:t>Newsweek, février 1999.</a:t>
            </a:r>
            <a:endParaRPr lang="fr-FR" sz="2400" b="1" dirty="0">
              <a:solidFill>
                <a:srgbClr val="534949"/>
              </a:solidFill>
              <a:latin typeface="Franklin Gothic Medium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5253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dirty="0" smtClean="0"/>
              <a:t> </a:t>
            </a:r>
            <a:r>
              <a:rPr lang="fr-FR" sz="2800" dirty="0" smtClean="0"/>
              <a:t> </a:t>
            </a:r>
          </a:p>
          <a:p>
            <a:pPr>
              <a:buNone/>
            </a:pPr>
            <a:r>
              <a:rPr lang="fr-FR" sz="2800" dirty="0" smtClean="0"/>
              <a:t>* Eli-Lilly poursuit le Canada pour avoir annulé 2 brevets de médicaments inefficaces et réclame 500 millions de $</a:t>
            </a:r>
          </a:p>
          <a:p>
            <a:pPr>
              <a:buNone/>
            </a:pPr>
            <a:r>
              <a:rPr lang="fr-FR" sz="2800" dirty="0" smtClean="0"/>
              <a:t> * L’entreprise </a:t>
            </a:r>
            <a:r>
              <a:rPr lang="fr-FR" sz="2800" dirty="0" err="1" smtClean="0"/>
              <a:t>Lone</a:t>
            </a:r>
            <a:r>
              <a:rPr lang="fr-FR" sz="2800" dirty="0" smtClean="0"/>
              <a:t> Pine </a:t>
            </a:r>
            <a:r>
              <a:rPr lang="fr-FR" sz="2800" dirty="0" err="1" smtClean="0"/>
              <a:t>Resources</a:t>
            </a:r>
            <a:r>
              <a:rPr lang="fr-FR" sz="2800" dirty="0" smtClean="0"/>
              <a:t> poursuit le Canada suite au moratoire sur la fracturation hydraulique décidé par le Québec. </a:t>
            </a:r>
          </a:p>
          <a:p>
            <a:r>
              <a:rPr lang="fr-FR" sz="2800" dirty="0" smtClean="0"/>
              <a:t>Des entreprises suédoises contestent la sortie du nucléaire en Allemagne et demandent 3,7 milliards d'euros au gouvernement allemand. </a:t>
            </a:r>
          </a:p>
          <a:p>
            <a:r>
              <a:rPr lang="fr-FR" sz="2800" dirty="0" smtClean="0"/>
              <a:t>Philip Morris utilise ses filiales à Hong Kong pour attaquer l'Australie sur sa politique anti-tabac.</a:t>
            </a:r>
          </a:p>
          <a:p>
            <a:r>
              <a:rPr lang="fr-BE" sz="2800" dirty="0" smtClean="0"/>
              <a:t>Une entreprise minière canadienne poursuit El Salvador pour l’abandon d’un projet de mine d’or et réclame 315 millions $. 3 opposants au projet ont été assassinés.</a:t>
            </a:r>
            <a:endParaRPr lang="fr-FR" sz="2800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Bonne nouvelle: suite à une forte mobilisation citoyenne, l’opposition à l’inclusion de l’ISDS dans l’accord croît au sein des gouvernements (dont France et Allemagne).</a:t>
            </a:r>
          </a:p>
          <a:p>
            <a:r>
              <a:rPr lang="fr-BE" dirty="0" smtClean="0"/>
              <a:t>Négociation sur ISDS suspendue par l ’UE, le temps d’une consultation publique qui vient d’être lancée le 26 mars. </a:t>
            </a:r>
            <a:r>
              <a:rPr lang="fr-BE" sz="2400" dirty="0" smtClean="0"/>
              <a:t>(questions biaisées ne laissant pas de place à l’opposition  au traité)</a:t>
            </a:r>
            <a:endParaRPr lang="fr-FR" sz="2400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BE" dirty="0" smtClean="0"/>
              <a:t>UE + USA = 30% du commerce mondial</a:t>
            </a:r>
          </a:p>
          <a:p>
            <a:r>
              <a:rPr lang="fr-BE" dirty="0" smtClean="0"/>
              <a:t>                  = 50% du PIB mondial</a:t>
            </a:r>
          </a:p>
          <a:p>
            <a:r>
              <a:rPr lang="fr-BE" dirty="0" smtClean="0"/>
              <a:t>                  = un marché de 820 millions d’hts</a:t>
            </a:r>
          </a:p>
          <a:p>
            <a:r>
              <a:rPr lang="fr-FR" dirty="0" smtClean="0"/>
              <a:t>Si l’on inclut les boissons, l’UE a été excédentaire en 2007-2012 de 5 milliards d’€ dans son commerce alimentaire avec les USA ; mais sans les boissons, elle a été déficitaire  de 0,5 milliards d’€ (les postes d’importation les plus importants étant les fruits, les oléagineux, les céréales, les poissons).</a:t>
            </a:r>
          </a:p>
          <a:p>
            <a:r>
              <a:rPr lang="fr-BE" dirty="0" smtClean="0"/>
              <a:t>Marché US = 13% des exportations agro-alimentaires UE en 2013 et 10% des importations UE</a:t>
            </a:r>
            <a:endParaRPr lang="fr-FR" dirty="0" smtClean="0"/>
          </a:p>
          <a:p>
            <a:pPr>
              <a:buNone/>
            </a:pPr>
            <a:r>
              <a:rPr lang="fr-BE" dirty="0" smtClean="0"/>
              <a:t>				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520" y="2552700"/>
          <a:ext cx="7368480" cy="3540600"/>
        </p:xfrm>
        <a:graphic>
          <a:graphicData uri="http://schemas.openxmlformats.org/drawingml/2006/table">
            <a:tbl>
              <a:tblPr/>
              <a:tblGrid>
                <a:gridCol w="4829301"/>
                <a:gridCol w="1089062"/>
                <a:gridCol w="1450117"/>
              </a:tblGrid>
              <a:tr h="354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UE27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Etats-Unis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Population totale en 2010, en millions (M)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310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Population rurale       "              "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131 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55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Population agricole   "               "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21,745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5,148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Actifs agricoles          " en M d'UTA*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10,714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2,509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SAU (surface agricole utilisée), en M ha 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187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411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Terres arables et cultures permanentes, M ha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119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162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Taille moyenne (SAU) des exploitations (2007) en ha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12,6 ha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169 ha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 Nombre d'exploitations (en M en 2007)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13,700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Times New Roman"/>
                          <a:ea typeface="Calibri"/>
                          <a:cs typeface="Times New Roman"/>
                        </a:rPr>
                        <a:t>2,204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UTA par exploitation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0,78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1,17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64525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Caractéristiques comparées de l'agriculture de l'UE27 et des Etats-Unis (EU)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Source : FAOSTAT; * UTA : actif agricole en équivalent plein temps</a:t>
            </a:r>
            <a:endParaRPr kumimoji="0" lang="fr-F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fr-BE" sz="2800" b="1" dirty="0" smtClean="0"/>
              <a:t>Les droits de douane </a:t>
            </a:r>
            <a:endParaRPr lang="fr-F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/>
          <a:lstStyle/>
          <a:p>
            <a:pPr>
              <a:buNone/>
            </a:pPr>
            <a:r>
              <a:rPr lang="fr-FR" sz="2000" b="1" dirty="0" smtClean="0">
                <a:solidFill>
                  <a:srgbClr val="000000"/>
                </a:solidFill>
                <a:latin typeface="Franklin Gothic Medium" charset="0"/>
              </a:rPr>
              <a:t>Art. 10 : «</a:t>
            </a:r>
            <a:r>
              <a:rPr lang="fr-FR" sz="2000" b="1" i="1" dirty="0" smtClean="0">
                <a:solidFill>
                  <a:srgbClr val="000000"/>
                </a:solidFill>
                <a:latin typeface="Franklin Gothic Medium" charset="0"/>
              </a:rPr>
              <a:t> Le but sera d’éliminer toutes les obligations sur le commerce bilatéral avec l’objectif commun de parvenir à une élimination substantielle des droits de douane dès l’entrée en vigueur et une suppression progressive de tous les tarifs douaniers les plus sensibles dans un court laps de temps</a:t>
            </a:r>
            <a:r>
              <a:rPr lang="fr-FR" sz="2000" b="1" dirty="0" smtClean="0">
                <a:solidFill>
                  <a:srgbClr val="000000"/>
                </a:solidFill>
                <a:latin typeface="Franklin Gothic Medium" charset="0"/>
              </a:rPr>
              <a:t>.»</a:t>
            </a:r>
            <a:endParaRPr lang="fr-BE" sz="2000" b="1" dirty="0" smtClean="0"/>
          </a:p>
          <a:p>
            <a:pPr>
              <a:buNone/>
            </a:pPr>
            <a:endParaRPr lang="fr-BE" sz="2000" b="1" dirty="0" smtClean="0"/>
          </a:p>
          <a:p>
            <a:pPr>
              <a:buNone/>
            </a:pPr>
            <a:r>
              <a:rPr lang="fr-BE" sz="2000" b="1" dirty="0" smtClean="0"/>
              <a:t>Droits </a:t>
            </a:r>
            <a:r>
              <a:rPr lang="fr-BE" sz="2000" b="1" dirty="0" smtClean="0"/>
              <a:t>de douane agricole beaucoup + faibles aux USA qu’en UE , dont les producteurs ont beaucoup plus à perdre</a:t>
            </a:r>
          </a:p>
          <a:p>
            <a:pPr>
              <a:buNone/>
            </a:pPr>
            <a:endParaRPr lang="fr-F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3689649"/>
          <a:ext cx="9144004" cy="3168351"/>
        </p:xfrm>
        <a:graphic>
          <a:graphicData uri="http://schemas.openxmlformats.org/drawingml/2006/table">
            <a:tbl>
              <a:tblPr/>
              <a:tblGrid>
                <a:gridCol w="491947"/>
                <a:gridCol w="855880"/>
                <a:gridCol w="618136"/>
                <a:gridCol w="585216"/>
                <a:gridCol w="482803"/>
                <a:gridCol w="1069848"/>
                <a:gridCol w="687629"/>
                <a:gridCol w="1183234"/>
                <a:gridCol w="1636776"/>
                <a:gridCol w="769925"/>
                <a:gridCol w="762610"/>
              </a:tblGrid>
              <a:tr h="556275"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Blé tendre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Blé dur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Riz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Maïs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Sucre raffiné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Beurre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Lait concentré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Viandes </a:t>
                      </a: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congelées en carcasses (ou ½)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35850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bovine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porcine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volaille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295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USA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3,5 $/t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6,5 $/t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11,2%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357,4 $/t *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sauvegarde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123 $/t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33 $/t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44 $/t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88 $/t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656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EU27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95 €/t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148 €/t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175 €/t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94 €/t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419 €/t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05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1896-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1254 €/t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12,8%+1768 €/t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536 €/t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81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299 €/t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6275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79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2313 €/t</a:t>
                      </a:r>
                      <a:endParaRPr lang="fr-FR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smtClean="0"/>
              <a:t>Normes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Franklin Gothic Medium" charset="0"/>
              </a:rPr>
              <a:t>Art.25 : « 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L’Accord visera à éliminer les </a:t>
            </a:r>
            <a:r>
              <a:rPr lang="fr-FR" i="1" u="sng" dirty="0" smtClean="0">
                <a:solidFill>
                  <a:srgbClr val="000000"/>
                </a:solidFill>
                <a:latin typeface="Franklin Gothic Medium" charset="0"/>
              </a:rPr>
              <a:t>obstacles inutiles 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au commerce et à l’investissement, y compris les obstacles non-tarifaires existants, par le biais de mécanismes efficaces et performants, en atteignant un niveau ambitieux de compatibilité de la réglementation des biens et services, notamment par la </a:t>
            </a:r>
            <a:r>
              <a:rPr lang="fr-FR" i="1" u="sng" dirty="0" smtClean="0">
                <a:solidFill>
                  <a:srgbClr val="000000"/>
                </a:solidFill>
                <a:latin typeface="Franklin Gothic Medium" charset="0"/>
              </a:rPr>
              <a:t>reconnaissance mutuelle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, l’</a:t>
            </a:r>
            <a:r>
              <a:rPr lang="fr-FR" i="1" u="sng" dirty="0" smtClean="0">
                <a:solidFill>
                  <a:srgbClr val="000000"/>
                </a:solidFill>
                <a:latin typeface="Franklin Gothic Medium" charset="0"/>
              </a:rPr>
              <a:t>harmonisation</a:t>
            </a:r>
            <a:r>
              <a:rPr lang="fr-FR" i="1" dirty="0" smtClean="0">
                <a:solidFill>
                  <a:srgbClr val="000000"/>
                </a:solidFill>
                <a:latin typeface="Franklin Gothic Medium" charset="0"/>
              </a:rPr>
              <a:t> et une coopération mutuelle renforcée entre les </a:t>
            </a:r>
            <a:r>
              <a:rPr lang="fr-FR" i="1" u="sng" dirty="0" smtClean="0">
                <a:solidFill>
                  <a:srgbClr val="000000"/>
                </a:solidFill>
                <a:latin typeface="Franklin Gothic Medium" charset="0"/>
              </a:rPr>
              <a:t>régulateurs.</a:t>
            </a:r>
            <a:r>
              <a:rPr lang="fr-FR" dirty="0" smtClean="0">
                <a:solidFill>
                  <a:srgbClr val="000000"/>
                </a:solidFill>
                <a:latin typeface="Franklin Gothic Medium" charset="0"/>
              </a:rPr>
              <a:t> »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403648" y="0"/>
            <a:ext cx="8229600" cy="188640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4 mars 2013, agrobusiness américain (</a:t>
            </a:r>
            <a:r>
              <a:rPr lang="fr-FR" dirty="0" err="1" smtClean="0"/>
              <a:t>Farm</a:t>
            </a:r>
            <a:r>
              <a:rPr lang="fr-FR" dirty="0" smtClean="0"/>
              <a:t> Bureau, Smithfield, </a:t>
            </a:r>
            <a:r>
              <a:rPr lang="fr-FR" dirty="0" err="1" smtClean="0"/>
              <a:t>Tyson</a:t>
            </a:r>
            <a:r>
              <a:rPr lang="fr-FR" dirty="0" smtClean="0"/>
              <a:t> + 61 autres organisations sectorielles agricoles): </a:t>
            </a:r>
            <a:r>
              <a:rPr lang="fr-FR" i="1" dirty="0" smtClean="0"/>
              <a:t>« Les questions sanitaires et phytosanitaires doivent être spécifiquement abordées dans le cadre des négociations, pas simplement laissées à un futur mécanisme de consultation et les dispositions doivent être exécutoires. Il s’agit par exemple des </a:t>
            </a:r>
            <a:r>
              <a:rPr lang="fr-FR" i="1" dirty="0" smtClean="0">
                <a:solidFill>
                  <a:srgbClr val="FF0000"/>
                </a:solidFill>
              </a:rPr>
              <a:t>restrictions injustifiables sur les méthodes de production qui affectent négativement nos exportations de viande, volaille et fruits frais</a:t>
            </a:r>
            <a:r>
              <a:rPr lang="fr-FR" i="1" dirty="0" smtClean="0"/>
              <a:t> ; ainsi que les </a:t>
            </a:r>
            <a:r>
              <a:rPr lang="fr-FR" i="1" dirty="0" smtClean="0">
                <a:solidFill>
                  <a:srgbClr val="3333FF"/>
                </a:solidFill>
              </a:rPr>
              <a:t>obstacles politiques et réglementaires coûteux et en constante évolution à la biotechnologie agricole qui limitent nos exportations de maïs, soja,…..</a:t>
            </a:r>
            <a:r>
              <a:rPr lang="fr-FR" i="1" dirty="0" smtClean="0"/>
              <a:t> ; et l'imposition </a:t>
            </a:r>
            <a:r>
              <a:rPr lang="fr-FR" i="1" dirty="0" smtClean="0">
                <a:solidFill>
                  <a:srgbClr val="00FF00"/>
                </a:solidFill>
              </a:rPr>
              <a:t>d'exigences de durabilité arbitraires sur la production de matières premières aux États-Unis et d'autres pays pour les biocarburants utilisés dans l'UE. </a:t>
            </a:r>
            <a:r>
              <a:rPr lang="fr-FR" i="1" dirty="0" smtClean="0"/>
              <a:t>Ces mesures non scientifiques ont devenu l'obstacle le plus difficile aux exportations agricoles et alimentaires américaines vers l'UE. »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 30 septembre 2013, </a:t>
            </a:r>
            <a:r>
              <a:rPr lang="fr-FR" dirty="0" err="1" smtClean="0"/>
              <a:t>cqué</a:t>
            </a:r>
            <a:r>
              <a:rPr lang="fr-FR" dirty="0" smtClean="0"/>
              <a:t> conjoint de l’agrobusiness européen (</a:t>
            </a:r>
            <a:r>
              <a:rPr lang="fr-FR" dirty="0" err="1" smtClean="0"/>
              <a:t>Copa</a:t>
            </a:r>
            <a:r>
              <a:rPr lang="fr-FR" dirty="0" smtClean="0"/>
              <a:t>-</a:t>
            </a:r>
            <a:r>
              <a:rPr lang="fr-FR" dirty="0" err="1" smtClean="0"/>
              <a:t>cogeca</a:t>
            </a:r>
            <a:r>
              <a:rPr lang="fr-FR" dirty="0" smtClean="0"/>
              <a:t> + Food Drink Europe):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« </a:t>
            </a:r>
            <a:r>
              <a:rPr lang="fr-FR" b="1" i="1" dirty="0" smtClean="0"/>
              <a:t>Le </a:t>
            </a:r>
            <a:r>
              <a:rPr lang="fr-FR" b="1" i="1" dirty="0" err="1" smtClean="0"/>
              <a:t>Copa</a:t>
            </a:r>
            <a:r>
              <a:rPr lang="fr-FR" b="1" i="1" dirty="0" smtClean="0"/>
              <a:t>-</a:t>
            </a:r>
            <a:r>
              <a:rPr lang="fr-FR" b="1" i="1" dirty="0" err="1" smtClean="0"/>
              <a:t>Cogeca</a:t>
            </a:r>
            <a:r>
              <a:rPr lang="fr-FR" b="1" i="1" dirty="0" smtClean="0"/>
              <a:t> et </a:t>
            </a:r>
            <a:r>
              <a:rPr lang="fr-FR" b="1" i="1" dirty="0" err="1" smtClean="0"/>
              <a:t>FoodDrinkEurope</a:t>
            </a:r>
            <a:r>
              <a:rPr lang="fr-FR" i="1" dirty="0" smtClean="0"/>
              <a:t>, </a:t>
            </a:r>
            <a:r>
              <a:rPr lang="fr-FR" sz="2400" i="1" dirty="0" smtClean="0"/>
              <a:t>les organisations européennes de la chaîne agroalimentaire qui représentent les agriculteurs, les coopératives et les fabricants de denrées alimentaires et de boissons de l'UE,</a:t>
            </a:r>
            <a:r>
              <a:rPr lang="fr-FR" i="1" dirty="0" smtClean="0"/>
              <a:t> </a:t>
            </a:r>
            <a:r>
              <a:rPr lang="fr-FR" b="1" i="1" dirty="0" smtClean="0"/>
              <a:t>saluent le lancement de l'accord</a:t>
            </a:r>
            <a:r>
              <a:rPr lang="fr-FR" i="1" dirty="0" smtClean="0"/>
              <a:t> </a:t>
            </a:r>
            <a:r>
              <a:rPr lang="fr-FR" sz="2400" i="1" dirty="0" smtClean="0"/>
              <a:t>sur le Partenariat transatlantique sur le commerce et l'investissement entre l'UE et les Etats-Unis.</a:t>
            </a:r>
            <a:r>
              <a:rPr lang="fr-FR" i="1" dirty="0" smtClean="0"/>
              <a:t> L'accord constitue </a:t>
            </a:r>
            <a:r>
              <a:rPr lang="fr-FR" b="1" i="1" dirty="0" smtClean="0"/>
              <a:t>une occasion unique de supprimer des obstacles réglementaires inutiles, </a:t>
            </a:r>
            <a:r>
              <a:rPr lang="fr-FR" i="1" dirty="0" smtClean="0"/>
              <a:t>une des grandes priorités de l'industrie agro-alimentaire européenne. »</a:t>
            </a: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BE" sz="3600" b="1" dirty="0" smtClean="0"/>
          </a:p>
          <a:p>
            <a:pPr algn="ctr">
              <a:buNone/>
            </a:pPr>
            <a:r>
              <a:rPr lang="fr-BE" sz="3600" b="1" dirty="0" smtClean="0"/>
              <a:t>Bataille des normes entre USA et UE </a:t>
            </a:r>
          </a:p>
          <a:p>
            <a:pPr algn="ctr">
              <a:buNone/>
            </a:pPr>
            <a:r>
              <a:rPr lang="fr-BE" sz="3600" b="1" i="1" dirty="0" smtClean="0"/>
              <a:t>ou</a:t>
            </a:r>
          </a:p>
          <a:p>
            <a:pPr algn="ctr">
              <a:buNone/>
            </a:pPr>
            <a:r>
              <a:rPr lang="fr-BE" sz="3600" b="1" dirty="0" smtClean="0"/>
              <a:t>entre deux visions différentes </a:t>
            </a:r>
            <a:r>
              <a:rPr lang="fr-FR" sz="3600" b="1" dirty="0" smtClean="0"/>
              <a:t>de l’agriculture,</a:t>
            </a:r>
          </a:p>
          <a:p>
            <a:pPr algn="ctr">
              <a:buNone/>
            </a:pPr>
            <a:r>
              <a:rPr lang="fr-FR" sz="3600" b="1" dirty="0" smtClean="0"/>
              <a:t>qui existent aussi en Europe  ?</a:t>
            </a:r>
          </a:p>
          <a:p>
            <a:pPr algn="ctr">
              <a:buNone/>
            </a:pPr>
            <a:endParaRPr lang="fr-BE" sz="3600" b="1" dirty="0" smtClean="0"/>
          </a:p>
          <a:p>
            <a:pPr algn="ctr">
              <a:buNone/>
            </a:pPr>
            <a:r>
              <a:rPr lang="fr-BE" sz="3600" b="1" dirty="0" smtClean="0"/>
              <a:t>Des agriculteurs producteurs</a:t>
            </a:r>
          </a:p>
          <a:p>
            <a:pPr algn="ctr">
              <a:buNone/>
            </a:pPr>
            <a:r>
              <a:rPr lang="fr-BE" sz="3600" b="1" dirty="0" smtClean="0"/>
              <a:t> de matière première </a:t>
            </a:r>
            <a:r>
              <a:rPr lang="fr-BE" sz="2400" b="1" dirty="0" smtClean="0"/>
              <a:t>à bas prix  </a:t>
            </a:r>
          </a:p>
          <a:p>
            <a:pPr algn="ctr">
              <a:buNone/>
            </a:pPr>
            <a:r>
              <a:rPr lang="fr-BE" sz="3600" b="1" i="1" dirty="0" smtClean="0"/>
              <a:t>ou</a:t>
            </a:r>
          </a:p>
          <a:p>
            <a:pPr algn="ctr">
              <a:buNone/>
            </a:pPr>
            <a:r>
              <a:rPr lang="fr-BE" sz="3600" b="1" dirty="0" smtClean="0"/>
              <a:t>des paysans multifonctionnels </a:t>
            </a:r>
          </a:p>
          <a:p>
            <a:pPr algn="ctr">
              <a:buNone/>
            </a:pPr>
            <a:r>
              <a:rPr lang="fr-BE" sz="3600" b="1" dirty="0" smtClean="0"/>
              <a:t>producteurs d’alimentation  ?</a:t>
            </a:r>
            <a:endParaRPr lang="fr-FR" sz="3600" b="1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309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BE" sz="2400" i="1" dirty="0" smtClean="0"/>
              <a:t>En cette d’année d’agriculture familiale, le TTIP va –t-il convertir l’agriculture et l’élevage industrialisés en agro-écologie/agriculture paysanne et harmoniser les normes par le haut ?</a:t>
            </a:r>
          </a:p>
          <a:p>
            <a:pPr>
              <a:buNone/>
            </a:pPr>
            <a:r>
              <a:rPr lang="fr-BE" sz="2400" dirty="0" smtClean="0"/>
              <a:t>Cela ne semble pas être dans le mandat de négociation</a:t>
            </a:r>
          </a:p>
          <a:p>
            <a:pPr>
              <a:buNone/>
            </a:pPr>
            <a:endParaRPr lang="fr-BE" sz="2400" dirty="0" smtClean="0"/>
          </a:p>
          <a:p>
            <a:pPr>
              <a:buNone/>
            </a:pPr>
            <a:r>
              <a:rPr lang="fr-BE" sz="2400" dirty="0" smtClean="0"/>
              <a:t>Au contraire, c’est une offensive claire du business euro-américain pour faire cultiver les OGM en Europe,  pour diminuer les « contraintes «  environnementales et sanitaires » et stopper une amélioration des normes pourtant indispensable au climat, santé, environnement.</a:t>
            </a:r>
          </a:p>
          <a:p>
            <a:pPr>
              <a:buNone/>
            </a:pPr>
            <a:endParaRPr lang="fr-BE" sz="2400" dirty="0" smtClean="0"/>
          </a:p>
          <a:p>
            <a:pPr>
              <a:buNone/>
            </a:pPr>
            <a:r>
              <a:rPr lang="fr-BE" sz="2400" dirty="0" smtClean="0"/>
              <a:t>Convergence des normes ou reconnaissance mutuelle ?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BE" b="1" dirty="0" smtClean="0"/>
              <a:t>OGM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lnSpcReduction="10000"/>
          </a:bodyPr>
          <a:lstStyle/>
          <a:p>
            <a:r>
              <a:rPr lang="fr-BE" dirty="0" smtClean="0"/>
              <a:t>Objectif principal de l’industrie </a:t>
            </a:r>
            <a:r>
              <a:rPr lang="fr-BE" dirty="0" err="1" smtClean="0"/>
              <a:t>gentech</a:t>
            </a:r>
            <a:r>
              <a:rPr lang="fr-BE" dirty="0" smtClean="0"/>
              <a:t> : supprimer les restrictions/interdictions UE</a:t>
            </a:r>
          </a:p>
          <a:p>
            <a:r>
              <a:rPr lang="fr-BE" dirty="0" smtClean="0"/>
              <a:t>UE: maïs Monsanto 810 et </a:t>
            </a:r>
            <a:r>
              <a:rPr lang="fr-BE" dirty="0" err="1" smtClean="0"/>
              <a:t>pdt</a:t>
            </a:r>
            <a:r>
              <a:rPr lang="fr-BE" dirty="0" smtClean="0"/>
              <a:t> </a:t>
            </a:r>
            <a:r>
              <a:rPr lang="fr-BE" dirty="0" err="1" smtClean="0"/>
              <a:t>Amflora</a:t>
            </a:r>
            <a:r>
              <a:rPr lang="fr-BE" dirty="0" smtClean="0"/>
              <a:t> + alimentation animale OGM importée. Tolérance zéro pour semences, de 0,1% pour alimentation animale. Étiquetage alimentaire obligatoire au-dessus de 0,9%.</a:t>
            </a:r>
          </a:p>
          <a:p>
            <a:r>
              <a:rPr lang="fr-BE" dirty="0" smtClean="0"/>
              <a:t>USA: maïs et soja OGM largement cultivés. Maïs doux, betterave, luzerne récemment agréés. Pas d’étiquetage obligatoire, mais dans un nombre croissant d’Etats. Processus d’</a:t>
            </a:r>
            <a:r>
              <a:rPr lang="fr-BE" dirty="0" err="1" smtClean="0"/>
              <a:t>agréement</a:t>
            </a:r>
            <a:r>
              <a:rPr lang="fr-BE" dirty="0" smtClean="0"/>
              <a:t> + court. Procédure à l’OMC contre l’UE.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BE" b="1" dirty="0" smtClean="0">
                <a:solidFill>
                  <a:srgbClr val="3333FF"/>
                </a:solidFill>
              </a:rPr>
              <a:t>Pesticides, additifs, hormones (SPS)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6021288"/>
          </a:xfrm>
        </p:spPr>
        <p:txBody>
          <a:bodyPr>
            <a:normAutofit/>
          </a:bodyPr>
          <a:lstStyle/>
          <a:p>
            <a:r>
              <a:rPr lang="fr-BE" dirty="0" smtClean="0"/>
              <a:t>« barrières » au commerce ou protection des consommateurs et de l’environnement ?</a:t>
            </a:r>
          </a:p>
          <a:p>
            <a:endParaRPr lang="fr-BE" dirty="0" smtClean="0"/>
          </a:p>
          <a:p>
            <a:r>
              <a:rPr lang="fr-BE" sz="2400" dirty="0" smtClean="0"/>
              <a:t>Rapport du PE – octobre 2013: </a:t>
            </a:r>
            <a:r>
              <a:rPr lang="fr-BE" sz="2400" b="1" dirty="0" smtClean="0"/>
              <a:t>le contrôle de la réglementation américaine sur la sécurité alimentaire</a:t>
            </a:r>
          </a:p>
          <a:p>
            <a:pPr>
              <a:buNone/>
            </a:pPr>
            <a:r>
              <a:rPr lang="fr-FR" sz="2400" b="1" dirty="0" smtClean="0"/>
              <a:t>	souffre de « lacunes critiques ».</a:t>
            </a:r>
          </a:p>
          <a:p>
            <a:pPr>
              <a:buFontTx/>
              <a:buChar char="-"/>
            </a:pPr>
            <a:r>
              <a:rPr lang="fr-BE" sz="2400" dirty="0" smtClean="0"/>
              <a:t>Manque de moyens: moins de 25% des usines inspectées chaque année. (contre 60 à 100% en UK)</a:t>
            </a:r>
          </a:p>
          <a:p>
            <a:pPr>
              <a:buFontTx/>
              <a:buChar char="-"/>
            </a:pPr>
            <a:r>
              <a:rPr lang="fr-BE" sz="2400" dirty="0" smtClean="0"/>
              <a:t>278 cas de salmonellose en </a:t>
            </a:r>
            <a:r>
              <a:rPr lang="fr-BE" sz="2400" dirty="0" err="1" smtClean="0"/>
              <a:t>oct</a:t>
            </a:r>
            <a:r>
              <a:rPr lang="fr-BE" sz="2400" dirty="0" smtClean="0"/>
              <a:t> 2013 dans 18 Etats US (poulets de </a:t>
            </a:r>
            <a:r>
              <a:rPr lang="fr-BE" sz="2400" dirty="0" err="1" smtClean="0"/>
              <a:t>Fosters</a:t>
            </a:r>
            <a:r>
              <a:rPr lang="fr-BE" sz="2400" dirty="0" smtClean="0"/>
              <a:t> </a:t>
            </a:r>
            <a:r>
              <a:rPr lang="fr-BE" sz="2400" dirty="0" err="1" smtClean="0"/>
              <a:t>farms</a:t>
            </a:r>
            <a:r>
              <a:rPr lang="fr-BE" sz="2400" dirty="0" smtClean="0"/>
              <a:t>, Californie)</a:t>
            </a:r>
          </a:p>
          <a:p>
            <a:pPr>
              <a:buFont typeface="Arial" charset="0"/>
              <a:buChar char="•"/>
            </a:pPr>
            <a:endParaRPr lang="fr-BE" sz="2400" dirty="0" smtClean="0"/>
          </a:p>
          <a:p>
            <a:pPr>
              <a:buFont typeface="Arial" charset="0"/>
              <a:buChar char="•"/>
            </a:pPr>
            <a:endParaRPr lang="fr-BE" sz="2400" dirty="0" smtClean="0"/>
          </a:p>
          <a:p>
            <a:pPr>
              <a:buFont typeface="Arial" charset="0"/>
              <a:buChar char="•"/>
            </a:pPr>
            <a:endParaRPr lang="fr-BE" sz="2400" dirty="0" smtClean="0"/>
          </a:p>
          <a:p>
            <a:pPr>
              <a:buFont typeface="Arial" charset="0"/>
              <a:buChar char="•"/>
            </a:pPr>
            <a:endParaRPr lang="fr-BE" sz="2400" dirty="0" smtClean="0"/>
          </a:p>
          <a:p>
            <a:pPr>
              <a:buFont typeface="Arial" charset="0"/>
              <a:buChar char="•"/>
            </a:pPr>
            <a:endParaRPr lang="fr-BE" sz="2400" dirty="0" smtClean="0"/>
          </a:p>
          <a:p>
            <a:pPr>
              <a:buFontTx/>
              <a:buChar char="-"/>
            </a:pPr>
            <a:endParaRPr lang="fr-BE" sz="2400" dirty="0" smtClean="0"/>
          </a:p>
          <a:p>
            <a:pPr>
              <a:buNone/>
            </a:pPr>
            <a:endParaRPr lang="fr-BE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453336"/>
          </a:xfrm>
        </p:spPr>
        <p:txBody>
          <a:bodyPr>
            <a:normAutofit fontScale="92500" lnSpcReduction="20000"/>
          </a:bodyPr>
          <a:lstStyle/>
          <a:p>
            <a:r>
              <a:rPr lang="fr-BE" b="1" dirty="0" smtClean="0"/>
              <a:t>Bœuf aux hormones: </a:t>
            </a:r>
            <a:r>
              <a:rPr lang="fr-BE" dirty="0" err="1" smtClean="0"/>
              <a:t>Memorandum</a:t>
            </a:r>
            <a:r>
              <a:rPr lang="fr-BE" dirty="0" smtClean="0"/>
              <a:t> US-UE de 2009: UE peut importer 48.200 tonnes de bœuf US sans hormones. </a:t>
            </a:r>
          </a:p>
          <a:p>
            <a:r>
              <a:rPr lang="fr-BE" b="1" dirty="0" smtClean="0"/>
              <a:t>ESB:</a:t>
            </a:r>
            <a:r>
              <a:rPr lang="fr-BE" dirty="0" smtClean="0"/>
              <a:t> les USA ont levé le 4 mars leur restriction à l’importation de viande bovine UE</a:t>
            </a:r>
          </a:p>
          <a:p>
            <a:pPr>
              <a:buFont typeface="Arial" charset="0"/>
              <a:buChar char="•"/>
            </a:pPr>
            <a:r>
              <a:rPr lang="fr-BE" b="1" dirty="0" smtClean="0"/>
              <a:t>Traitement des carcasses bovines</a:t>
            </a:r>
            <a:r>
              <a:rPr lang="fr-BE" dirty="0" smtClean="0"/>
              <a:t>: UE a autorisé en 2012 l’acide lactique</a:t>
            </a:r>
          </a:p>
          <a:p>
            <a:pPr>
              <a:buFont typeface="Arial" charset="0"/>
              <a:buChar char="•"/>
            </a:pPr>
            <a:r>
              <a:rPr lang="fr-BE" b="1" dirty="0" smtClean="0"/>
              <a:t>Volaille: traitements de « réduction des pathogènes »</a:t>
            </a:r>
            <a:r>
              <a:rPr lang="fr-BE" dirty="0" smtClean="0"/>
              <a:t>: l’UE n’accepte pas le traitement US  à la chlorite. </a:t>
            </a:r>
          </a:p>
          <a:p>
            <a:pPr>
              <a:buFont typeface="Arial" charset="0"/>
              <a:buChar char="•"/>
            </a:pPr>
            <a:r>
              <a:rPr lang="fr-BE" b="1" dirty="0" smtClean="0"/>
              <a:t>Porc: </a:t>
            </a:r>
            <a:r>
              <a:rPr lang="fr-BE" dirty="0" smtClean="0"/>
              <a:t>les USA autorisent la </a:t>
            </a:r>
            <a:r>
              <a:rPr lang="fr-BE" b="1" dirty="0" err="1" smtClean="0"/>
              <a:t>ractopamine</a:t>
            </a:r>
            <a:r>
              <a:rPr lang="fr-BE" dirty="0" smtClean="0"/>
              <a:t>, l’UE et bien d’autres pays, non</a:t>
            </a:r>
          </a:p>
          <a:p>
            <a:pPr>
              <a:buFont typeface="Arial" charset="0"/>
              <a:buChar char="•"/>
            </a:pPr>
            <a:r>
              <a:rPr lang="fr-BE" b="1" dirty="0" smtClean="0"/>
              <a:t>Étiquetage des viandes: </a:t>
            </a:r>
            <a:r>
              <a:rPr lang="fr-BE" dirty="0" smtClean="0"/>
              <a:t>plainte à l’OMC du Mexique et du Canada contre l’étiquetage US sur l’origine de la viande (COOL). Résultat en juillet. Pourrait influencer le TTIP.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85000" lnSpcReduction="10000"/>
          </a:bodyPr>
          <a:lstStyle/>
          <a:p>
            <a:pPr>
              <a:buFont typeface="Arial" charset="0"/>
              <a:buChar char="•"/>
            </a:pPr>
            <a:r>
              <a:rPr lang="fr-BE" b="1" dirty="0" smtClean="0"/>
              <a:t>Rouille brune des cerises US </a:t>
            </a:r>
            <a:r>
              <a:rPr lang="fr-BE" dirty="0" smtClean="0"/>
              <a:t>limite son exportation vers UE (mais cette maladie existe aussi dans certains Etats Membres)</a:t>
            </a:r>
          </a:p>
          <a:p>
            <a:pPr>
              <a:buFont typeface="Arial" charset="0"/>
              <a:buChar char="•"/>
            </a:pPr>
            <a:r>
              <a:rPr lang="fr-BE" b="1" dirty="0" smtClean="0"/>
              <a:t>Suif pour « bio »-diesel</a:t>
            </a:r>
            <a:r>
              <a:rPr lang="fr-BE" dirty="0" smtClean="0"/>
              <a:t>: les USA veulent l’exporter vers l’UE</a:t>
            </a:r>
          </a:p>
          <a:p>
            <a:r>
              <a:rPr lang="fr-BE" b="1" dirty="0" smtClean="0"/>
              <a:t>Vin:</a:t>
            </a:r>
            <a:r>
              <a:rPr lang="fr-BE" dirty="0" smtClean="0"/>
              <a:t> normes européennes /OIV ou normes US (USA ont quitté OIV en 2001) ? </a:t>
            </a:r>
            <a:endParaRPr lang="fr-BE" dirty="0" smtClean="0"/>
          </a:p>
          <a:p>
            <a:pPr>
              <a:buNone/>
            </a:pPr>
            <a:r>
              <a:rPr lang="fr-FR" i="1" dirty="0" smtClean="0"/>
              <a:t>La porte est ouverte à de nouvelles remises en cause des règlementations existantes en matière d’œnologie, d’enrichissement, d’étiquetage, d’indications géographiques, de politique de qualité, afin d’ouvrir encore plus le marché européen à des boissons abusivement appelées « vin ».</a:t>
            </a:r>
          </a:p>
          <a:p>
            <a:endParaRPr lang="fr-BE" dirty="0" smtClean="0"/>
          </a:p>
          <a:p>
            <a:r>
              <a:rPr lang="fr-BE" dirty="0" smtClean="0"/>
              <a:t>Importation </a:t>
            </a:r>
            <a:r>
              <a:rPr lang="fr-BE" dirty="0" smtClean="0"/>
              <a:t>de </a:t>
            </a:r>
            <a:r>
              <a:rPr lang="fr-BE" b="1" dirty="0" smtClean="0"/>
              <a:t>fruits de mer US </a:t>
            </a:r>
            <a:r>
              <a:rPr lang="fr-BE" dirty="0" smtClean="0"/>
              <a:t>bloqués par UE depuis 2009 (excepté coquilles St jacques)</a:t>
            </a:r>
          </a:p>
          <a:p>
            <a:r>
              <a:rPr lang="fr-BE" b="1" dirty="0" smtClean="0"/>
              <a:t>Lait/nombre de bactéries</a:t>
            </a:r>
            <a:r>
              <a:rPr lang="fr-BE" dirty="0" smtClean="0"/>
              <a:t>: chiffre + élevé aux USA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120680"/>
          </a:xfrm>
        </p:spPr>
        <p:txBody>
          <a:bodyPr>
            <a:normAutofit lnSpcReduction="10000"/>
          </a:bodyPr>
          <a:lstStyle/>
          <a:p>
            <a:r>
              <a:rPr lang="fr-BE" b="1" dirty="0" smtClean="0"/>
              <a:t>Etiquetage alimentaire: </a:t>
            </a:r>
            <a:r>
              <a:rPr lang="fr-BE" dirty="0" smtClean="0"/>
              <a:t>UE et Etats membres ont un étiquetage + complet, y compris pour bien-être animal. USA on un étiquetage axé seulement sur le contenu </a:t>
            </a:r>
            <a:r>
              <a:rPr lang="fr-BE" dirty="0" smtClean="0"/>
              <a:t>nutritif</a:t>
            </a:r>
          </a:p>
          <a:p>
            <a:r>
              <a:rPr lang="fr-BE" dirty="0" smtClean="0"/>
              <a:t>Directive </a:t>
            </a:r>
            <a:r>
              <a:rPr lang="fr-BE" dirty="0" err="1" smtClean="0"/>
              <a:t>Reach</a:t>
            </a:r>
            <a:r>
              <a:rPr lang="fr-BE" dirty="0" smtClean="0"/>
              <a:t> de l’UE</a:t>
            </a:r>
            <a:endParaRPr lang="fr-BE" dirty="0" smtClean="0"/>
          </a:p>
          <a:p>
            <a:endParaRPr lang="fr-BE" dirty="0" smtClean="0"/>
          </a:p>
          <a:p>
            <a:r>
              <a:rPr lang="fr-BE" dirty="0" smtClean="0"/>
              <a:t>C’est la question du « </a:t>
            </a:r>
            <a:r>
              <a:rPr lang="fr-BE" b="1" dirty="0" smtClean="0"/>
              <a:t>principe de précaution</a:t>
            </a:r>
            <a:r>
              <a:rPr lang="fr-BE" dirty="0" smtClean="0"/>
              <a:t> » , inclus dans le traité UE, qui est en jeu. Les USA, où c’est le principe de la « </a:t>
            </a:r>
            <a:r>
              <a:rPr lang="fr-BE" b="1" dirty="0" smtClean="0"/>
              <a:t>preuve scientifique</a:t>
            </a:r>
            <a:r>
              <a:rPr lang="fr-BE" dirty="0" smtClean="0"/>
              <a:t> » qui règne, le qualifient de « barrière non scientifique au commerce »- voir lettre de 60 exportateurs alimentaires US en mars 2013 au gouvernement US.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Marchés publics des cantines scolaires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Le TTIP pourrait contrecarrer les nombreux efforts fait par les autorités locales aux USA (US </a:t>
            </a:r>
            <a:r>
              <a:rPr lang="fr-BE" dirty="0" err="1" smtClean="0"/>
              <a:t>Farm</a:t>
            </a:r>
            <a:r>
              <a:rPr lang="fr-BE" dirty="0" smtClean="0"/>
              <a:t> to </a:t>
            </a:r>
            <a:r>
              <a:rPr lang="fr-BE" dirty="0" err="1" smtClean="0"/>
              <a:t>School</a:t>
            </a:r>
            <a:r>
              <a:rPr lang="fr-BE" dirty="0" smtClean="0"/>
              <a:t> programme) et dans l’UE pour relocaliser l’alimentation des cantines scolaires.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fr-BE" dirty="0" smtClean="0"/>
              <a:t>Prochain et 5</a:t>
            </a:r>
            <a:r>
              <a:rPr lang="fr-BE" baseline="30000" dirty="0" smtClean="0"/>
              <a:t>e</a:t>
            </a:r>
            <a:r>
              <a:rPr lang="fr-BE" dirty="0" smtClean="0"/>
              <a:t> round de négociations à Washington les 19-23 mai</a:t>
            </a:r>
          </a:p>
          <a:p>
            <a:pPr>
              <a:buNone/>
            </a:pPr>
            <a:endParaRPr lang="fr-BE" dirty="0" smtClean="0"/>
          </a:p>
          <a:p>
            <a:r>
              <a:rPr lang="fr-BE" dirty="0" smtClean="0"/>
              <a:t>À partir de l’été, nouveau PE, à partir de l’automne, nouveaux Commissaires UE, mais toujours le même mandat de négociations</a:t>
            </a:r>
          </a:p>
          <a:p>
            <a:pPr>
              <a:buNone/>
            </a:pPr>
            <a:endParaRPr lang="fr-BE" dirty="0" smtClean="0"/>
          </a:p>
          <a:p>
            <a:r>
              <a:rPr lang="fr-BE" dirty="0" smtClean="0"/>
              <a:t>Sans « </a:t>
            </a:r>
            <a:r>
              <a:rPr lang="fr-BE" dirty="0" err="1" smtClean="0"/>
              <a:t>fast</a:t>
            </a:r>
            <a:r>
              <a:rPr lang="fr-BE" dirty="0" smtClean="0"/>
              <a:t> </a:t>
            </a:r>
            <a:r>
              <a:rPr lang="fr-BE" dirty="0" err="1" smtClean="0"/>
              <a:t>track</a:t>
            </a:r>
            <a:r>
              <a:rPr lang="fr-BE" dirty="0" smtClean="0"/>
              <a:t> », chemin compliqué pour une adoption parlementaire US.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Stratégie « Dracula » (Lori </a:t>
            </a:r>
            <a:r>
              <a:rPr lang="fr-BE" dirty="0" err="1" smtClean="0"/>
              <a:t>wallach</a:t>
            </a:r>
            <a:r>
              <a:rPr lang="fr-BE" dirty="0" smtClean="0"/>
              <a:t>): plus on met le TTIP à la lumière, plus il va s’affaiblir et plus le nombre d’opposants va croître. But= faire dérailler le TTIP comme l’AMI</a:t>
            </a:r>
            <a:r>
              <a:rPr lang="fr-BE" dirty="0" smtClean="0"/>
              <a:t>.</a:t>
            </a:r>
          </a:p>
          <a:p>
            <a:pPr>
              <a:buNone/>
            </a:pPr>
            <a:r>
              <a:rPr lang="fr-BE" dirty="0" smtClean="0"/>
              <a:t>ou</a:t>
            </a:r>
            <a:endParaRPr lang="fr-BE" dirty="0" smtClean="0"/>
          </a:p>
          <a:p>
            <a:r>
              <a:rPr lang="fr-BE" dirty="0" smtClean="0"/>
              <a:t>Stratégie d’avoir le meilleur TTIP </a:t>
            </a:r>
            <a:r>
              <a:rPr lang="fr-BE" dirty="0" smtClean="0"/>
              <a:t>possible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82047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 smtClean="0"/>
          </a:p>
          <a:p>
            <a:endParaRPr lang="en-US" sz="1200" dirty="0" smtClean="0"/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People, environment and democracy before profit and corporate rights</a:t>
            </a:r>
          </a:p>
          <a:p>
            <a:pPr algn="ctr"/>
            <a:r>
              <a:rPr lang="en-US" sz="1400" dirty="0" smtClean="0">
                <a:solidFill>
                  <a:srgbClr val="00B050"/>
                </a:solidFill>
              </a:rPr>
              <a:t>Joint statement of European Civil Society groups working against the TTIP threat, March 2014 </a:t>
            </a:r>
          </a:p>
          <a:p>
            <a:endParaRPr lang="en-US" sz="1400" dirty="0" smtClean="0"/>
          </a:p>
          <a:p>
            <a:r>
              <a:rPr lang="en-US" sz="1200" dirty="0" smtClean="0"/>
              <a:t>Breast Cancer  Foundation, Malta</a:t>
            </a:r>
          </a:p>
          <a:p>
            <a:r>
              <a:rPr lang="fr-FR" sz="1200" dirty="0" err="1" smtClean="0"/>
              <a:t>Africa</a:t>
            </a:r>
            <a:r>
              <a:rPr lang="fr-FR" sz="1200" dirty="0" smtClean="0"/>
              <a:t> Contact, </a:t>
            </a:r>
            <a:r>
              <a:rPr lang="fr-FR" sz="1200" dirty="0" err="1" smtClean="0"/>
              <a:t>Denmark</a:t>
            </a:r>
            <a:endParaRPr lang="fr-FR" sz="1200" dirty="0" smtClean="0"/>
          </a:p>
          <a:p>
            <a:r>
              <a:rPr lang="fr-FR" sz="1200" dirty="0" err="1" smtClean="0"/>
              <a:t>Aitec</a:t>
            </a:r>
            <a:r>
              <a:rPr lang="fr-FR" sz="1200" dirty="0" smtClean="0"/>
              <a:t>-IPAM, France</a:t>
            </a:r>
          </a:p>
          <a:p>
            <a:r>
              <a:rPr lang="fr-FR" sz="1200" dirty="0" err="1" smtClean="0"/>
              <a:t>aktion</a:t>
            </a:r>
            <a:r>
              <a:rPr lang="fr-FR" sz="1200" dirty="0" smtClean="0"/>
              <a:t> / </a:t>
            </a:r>
            <a:r>
              <a:rPr lang="fr-FR" sz="1200" dirty="0" err="1" smtClean="0"/>
              <a:t>arbeitsunrecht</a:t>
            </a:r>
            <a:r>
              <a:rPr lang="fr-FR" sz="1200" dirty="0" smtClean="0"/>
              <a:t>, Germany</a:t>
            </a:r>
          </a:p>
          <a:p>
            <a:r>
              <a:rPr lang="en-US" sz="1200" dirty="0" smtClean="0"/>
              <a:t>APRODEV - Association of World Council of Churches related Development </a:t>
            </a:r>
            <a:r>
              <a:rPr lang="en-US" sz="1200" dirty="0" err="1" smtClean="0"/>
              <a:t>Organisations</a:t>
            </a:r>
            <a:r>
              <a:rPr lang="en-US" sz="1200" dirty="0" smtClean="0"/>
              <a:t> in</a:t>
            </a:r>
          </a:p>
          <a:p>
            <a:r>
              <a:rPr lang="fr-FR" sz="1200" dirty="0" smtClean="0"/>
              <a:t>Europe</a:t>
            </a:r>
          </a:p>
          <a:p>
            <a:r>
              <a:rPr lang="fr-FR" sz="1200" dirty="0" err="1" smtClean="0"/>
              <a:t>aquattac</a:t>
            </a:r>
            <a:r>
              <a:rPr lang="fr-FR" sz="1200" dirty="0" smtClean="0"/>
              <a:t>, Europe-</a:t>
            </a:r>
            <a:r>
              <a:rPr lang="fr-FR" sz="1200" dirty="0" err="1" smtClean="0"/>
              <a:t>wide</a:t>
            </a:r>
            <a:endParaRPr lang="fr-FR" sz="1200" dirty="0" smtClean="0"/>
          </a:p>
          <a:p>
            <a:r>
              <a:rPr lang="fr-FR" sz="1200" dirty="0" smtClean="0"/>
              <a:t>Institute for</a:t>
            </a:r>
          </a:p>
          <a:p>
            <a:r>
              <a:rPr lang="fr-FR" sz="1200" dirty="0" err="1" smtClean="0"/>
              <a:t>sustainable</a:t>
            </a:r>
            <a:endParaRPr lang="fr-FR" sz="1200" dirty="0" smtClean="0"/>
          </a:p>
          <a:p>
            <a:r>
              <a:rPr lang="fr-FR" sz="1200" dirty="0" err="1" smtClean="0"/>
              <a:t>development</a:t>
            </a:r>
            <a:r>
              <a:rPr lang="fr-FR" sz="1200" dirty="0" smtClean="0"/>
              <a:t>,</a:t>
            </a:r>
          </a:p>
          <a:p>
            <a:r>
              <a:rPr lang="fr-FR" sz="1200" dirty="0" err="1" smtClean="0"/>
              <a:t>Slovenia</a:t>
            </a:r>
            <a:endParaRPr lang="fr-FR" sz="1200" dirty="0" smtClean="0"/>
          </a:p>
          <a:p>
            <a:r>
              <a:rPr lang="de-DE" sz="1200" dirty="0" smtClean="0"/>
              <a:t>Arbeitsgemeinschaft bäuerliche Landwirtschaft - AbL, Germany</a:t>
            </a:r>
          </a:p>
          <a:p>
            <a:r>
              <a:rPr lang="fr-FR" sz="1200" dirty="0" smtClean="0"/>
              <a:t>ASEED Europe, </a:t>
            </a:r>
            <a:r>
              <a:rPr lang="fr-FR" sz="1200" dirty="0" err="1" smtClean="0"/>
              <a:t>Netherlands</a:t>
            </a:r>
            <a:endParaRPr lang="fr-FR" sz="1200" dirty="0" smtClean="0"/>
          </a:p>
          <a:p>
            <a:r>
              <a:rPr lang="fr-FR" sz="1200" dirty="0" smtClean="0"/>
              <a:t>Attac </a:t>
            </a:r>
            <a:r>
              <a:rPr lang="fr-FR" sz="1200" dirty="0" err="1" smtClean="0"/>
              <a:t>Austria</a:t>
            </a:r>
            <a:endParaRPr lang="fr-FR" sz="1200" dirty="0" smtClean="0"/>
          </a:p>
          <a:p>
            <a:r>
              <a:rPr lang="fr-FR" sz="1200" dirty="0" smtClean="0"/>
              <a:t>ATTAC-</a:t>
            </a:r>
            <a:r>
              <a:rPr lang="fr-FR" sz="1200" dirty="0" err="1" smtClean="0"/>
              <a:t>Denmark</a:t>
            </a:r>
            <a:endParaRPr lang="fr-FR" sz="1200" dirty="0" smtClean="0"/>
          </a:p>
          <a:p>
            <a:r>
              <a:rPr lang="fr-FR" sz="1200" dirty="0" smtClean="0"/>
              <a:t>Attac </a:t>
            </a:r>
            <a:r>
              <a:rPr lang="fr-FR" sz="1200" dirty="0" err="1" smtClean="0"/>
              <a:t>Finland</a:t>
            </a:r>
            <a:endParaRPr lang="fr-FR" sz="1200" dirty="0" smtClean="0"/>
          </a:p>
          <a:p>
            <a:r>
              <a:rPr lang="fr-FR" sz="1200" dirty="0" smtClean="0"/>
              <a:t>Attac France</a:t>
            </a:r>
          </a:p>
          <a:p>
            <a:r>
              <a:rPr lang="fr-FR" sz="1200" dirty="0" smtClean="0"/>
              <a:t>Attac Germany</a:t>
            </a:r>
          </a:p>
          <a:p>
            <a:r>
              <a:rPr lang="fr-FR" sz="1200" dirty="0" smtClean="0"/>
              <a:t>Attac Montpellier, France</a:t>
            </a:r>
          </a:p>
          <a:p>
            <a:r>
              <a:rPr lang="en-US" sz="1200" dirty="0" smtClean="0"/>
              <a:t>Austrian Federal Chamber of </a:t>
            </a:r>
            <a:r>
              <a:rPr lang="en-US" sz="1200" dirty="0" err="1" smtClean="0"/>
              <a:t>Labour</a:t>
            </a:r>
            <a:endParaRPr lang="en-US" sz="1200" dirty="0" smtClean="0"/>
          </a:p>
          <a:p>
            <a:r>
              <a:rPr lang="fr-FR" sz="1200" dirty="0" err="1" smtClean="0"/>
              <a:t>Austrian</a:t>
            </a:r>
            <a:r>
              <a:rPr lang="fr-FR" sz="1200" dirty="0" smtClean="0"/>
              <a:t> Trade Union </a:t>
            </a:r>
            <a:r>
              <a:rPr lang="fr-FR" sz="1200" dirty="0" err="1" smtClean="0"/>
              <a:t>Federation</a:t>
            </a:r>
            <a:endParaRPr lang="fr-FR" sz="1200" dirty="0" smtClean="0"/>
          </a:p>
          <a:p>
            <a:r>
              <a:rPr lang="fr-FR" sz="1200" dirty="0" err="1" smtClean="0"/>
              <a:t>Campact</a:t>
            </a:r>
            <a:r>
              <a:rPr lang="fr-FR" sz="1200" dirty="0" smtClean="0"/>
              <a:t> e.V., Germany</a:t>
            </a:r>
          </a:p>
          <a:p>
            <a:r>
              <a:rPr lang="fr-FR" sz="1200" dirty="0" smtClean="0"/>
              <a:t>Colibri, Germany</a:t>
            </a:r>
          </a:p>
          <a:p>
            <a:r>
              <a:rPr lang="fr-BE" sz="1200" dirty="0" smtClean="0"/>
              <a:t>Collectif citoyen les </a:t>
            </a:r>
            <a:r>
              <a:rPr lang="fr-BE" sz="1200" dirty="0" err="1" smtClean="0"/>
              <a:t>Engraineurs</a:t>
            </a:r>
            <a:r>
              <a:rPr lang="fr-BE" sz="1200" dirty="0" smtClean="0"/>
              <a:t>, France</a:t>
            </a:r>
          </a:p>
          <a:p>
            <a:r>
              <a:rPr lang="en-US" sz="1200" dirty="0" smtClean="0"/>
              <a:t>Compassion in World Farming, Europe-wide</a:t>
            </a:r>
          </a:p>
          <a:p>
            <a:r>
              <a:rPr lang="fr-FR" sz="1200" dirty="0" err="1" smtClean="0"/>
              <a:t>Corporate</a:t>
            </a:r>
            <a:r>
              <a:rPr lang="fr-FR" sz="1200" dirty="0" smtClean="0"/>
              <a:t> Europe </a:t>
            </a:r>
            <a:r>
              <a:rPr lang="fr-FR" sz="1200" dirty="0" err="1" smtClean="0"/>
              <a:t>Observatory</a:t>
            </a:r>
            <a:r>
              <a:rPr lang="fr-FR" sz="1200" dirty="0" smtClean="0"/>
              <a:t> (CEO), </a:t>
            </a:r>
            <a:r>
              <a:rPr lang="fr-FR" sz="1200" dirty="0" err="1" smtClean="0"/>
              <a:t>Belgium</a:t>
            </a:r>
            <a:endParaRPr lang="fr-FR" sz="1200" dirty="0" smtClean="0"/>
          </a:p>
          <a:p>
            <a:r>
              <a:rPr lang="fr-FR" sz="1200" dirty="0" err="1" smtClean="0"/>
              <a:t>Ecologistas</a:t>
            </a:r>
            <a:r>
              <a:rPr lang="fr-FR" sz="1200" dirty="0" smtClean="0"/>
              <a:t> en </a:t>
            </a:r>
            <a:r>
              <a:rPr lang="fr-FR" sz="1200" dirty="0" err="1" smtClean="0"/>
              <a:t>Acción</a:t>
            </a:r>
            <a:r>
              <a:rPr lang="fr-FR" sz="1200" dirty="0" smtClean="0"/>
              <a:t>, Spain</a:t>
            </a:r>
          </a:p>
          <a:p>
            <a:r>
              <a:rPr lang="en-US" sz="1200" dirty="0" smtClean="0"/>
              <a:t>The European Public Health Alliance, Europe-wide</a:t>
            </a:r>
          </a:p>
          <a:p>
            <a:r>
              <a:rPr lang="fr-FR" sz="1200" dirty="0" err="1" smtClean="0"/>
              <a:t>European</a:t>
            </a:r>
            <a:r>
              <a:rPr lang="fr-FR" sz="1200" dirty="0" smtClean="0"/>
              <a:t> Attac Network (EAN)</a:t>
            </a:r>
          </a:p>
          <a:p>
            <a:r>
              <a:rPr lang="fr-FR" sz="1200" dirty="0" err="1" smtClean="0"/>
              <a:t>European</a:t>
            </a:r>
            <a:r>
              <a:rPr lang="fr-FR" sz="1200" dirty="0" smtClean="0"/>
              <a:t> Water </a:t>
            </a:r>
            <a:r>
              <a:rPr lang="fr-FR" sz="1200" dirty="0" err="1" smtClean="0"/>
              <a:t>Movement</a:t>
            </a:r>
            <a:endParaRPr lang="fr-FR" sz="1200" dirty="0" smtClean="0"/>
          </a:p>
          <a:p>
            <a:r>
              <a:rPr lang="fr-FR" sz="1200" dirty="0" err="1" smtClean="0"/>
              <a:t>Farms</a:t>
            </a:r>
            <a:r>
              <a:rPr lang="fr-FR" sz="1200" dirty="0" smtClean="0"/>
              <a:t> not </a:t>
            </a:r>
            <a:r>
              <a:rPr lang="fr-FR" sz="1200" dirty="0" err="1" smtClean="0"/>
              <a:t>Factories</a:t>
            </a:r>
            <a:r>
              <a:rPr lang="fr-FR" sz="1200" dirty="0" smtClean="0"/>
              <a:t>,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7693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Friends of the Earth Europe</a:t>
            </a:r>
          </a:p>
          <a:p>
            <a:r>
              <a:rPr lang="fr-FR" sz="1200" dirty="0" smtClean="0"/>
              <a:t>Générations Futures, France</a:t>
            </a:r>
          </a:p>
          <a:p>
            <a:r>
              <a:rPr lang="en-US" sz="1200" dirty="0" smtClean="0"/>
              <a:t>German NGO Forum on Environment and Development, Germany</a:t>
            </a:r>
          </a:p>
          <a:p>
            <a:r>
              <a:rPr lang="en-US" sz="1200" dirty="0" smtClean="0"/>
              <a:t>GLOBAL 2000 - Friends of the Earth Austria</a:t>
            </a:r>
          </a:p>
          <a:p>
            <a:r>
              <a:rPr lang="en-US" sz="1200" dirty="0" smtClean="0"/>
              <a:t>Global Marshall Plan Initiative, Europe-wide</a:t>
            </a:r>
          </a:p>
          <a:p>
            <a:r>
              <a:rPr lang="fr-FR" sz="1200" dirty="0" smtClean="0"/>
              <a:t>Greenpeace</a:t>
            </a:r>
          </a:p>
          <a:p>
            <a:r>
              <a:rPr lang="en-US" sz="1200" dirty="0" smtClean="0"/>
              <a:t>The Health and Environment Alliance (HEAL), Belgium www.env-health.org</a:t>
            </a:r>
          </a:p>
          <a:p>
            <a:r>
              <a:rPr lang="fr-FR" sz="1200" dirty="0" err="1" smtClean="0"/>
              <a:t>Heaven</a:t>
            </a:r>
            <a:r>
              <a:rPr lang="fr-FR" sz="1200" dirty="0" smtClean="0"/>
              <a:t> or </a:t>
            </a:r>
            <a:r>
              <a:rPr lang="fr-FR" sz="1200" dirty="0" err="1" smtClean="0"/>
              <a:t>sHell</a:t>
            </a:r>
            <a:r>
              <a:rPr lang="fr-FR" sz="1200" dirty="0" smtClean="0"/>
              <a:t>, </a:t>
            </a:r>
            <a:r>
              <a:rPr lang="fr-FR" sz="1200" dirty="0" err="1" smtClean="0"/>
              <a:t>Sweden</a:t>
            </a:r>
            <a:endParaRPr lang="fr-FR" sz="1200" dirty="0" smtClean="0"/>
          </a:p>
          <a:p>
            <a:r>
              <a:rPr lang="fr-FR" sz="1200" dirty="0" smtClean="0"/>
              <a:t>IBFAN Europe</a:t>
            </a:r>
          </a:p>
          <a:p>
            <a:r>
              <a:rPr lang="fr-FR" sz="1200" dirty="0" smtClean="0"/>
              <a:t>IBFAN </a:t>
            </a:r>
            <a:r>
              <a:rPr lang="fr-FR" sz="1200" dirty="0" err="1" smtClean="0"/>
              <a:t>Georgian</a:t>
            </a:r>
            <a:r>
              <a:rPr lang="fr-FR" sz="1200" dirty="0" smtClean="0"/>
              <a:t> Group</a:t>
            </a:r>
          </a:p>
          <a:p>
            <a:r>
              <a:rPr lang="fr-FR" sz="1200" dirty="0" err="1" smtClean="0"/>
              <a:t>Ibfan</a:t>
            </a:r>
            <a:r>
              <a:rPr lang="fr-FR" sz="1200" dirty="0" smtClean="0"/>
              <a:t> </a:t>
            </a:r>
            <a:r>
              <a:rPr lang="fr-FR" sz="1200" dirty="0" err="1" smtClean="0"/>
              <a:t>Italia</a:t>
            </a:r>
            <a:endParaRPr lang="fr-FR" sz="1200" dirty="0" smtClean="0"/>
          </a:p>
          <a:p>
            <a:r>
              <a:rPr lang="fr-FR" sz="1200" dirty="0" err="1" smtClean="0"/>
              <a:t>Initiativ</a:t>
            </a:r>
            <a:r>
              <a:rPr lang="fr-FR" sz="1200" dirty="0" smtClean="0"/>
              <a:t> </a:t>
            </a:r>
            <a:r>
              <a:rPr lang="fr-FR" sz="1200" dirty="0" err="1" smtClean="0"/>
              <a:t>Liewensufank</a:t>
            </a:r>
            <a:r>
              <a:rPr lang="fr-FR" sz="1200" dirty="0" smtClean="0"/>
              <a:t>, Luxembourg</a:t>
            </a:r>
          </a:p>
          <a:p>
            <a:r>
              <a:rPr lang="fr-FR" sz="1200" dirty="0" smtClean="0"/>
              <a:t>INKOTA-</a:t>
            </a:r>
            <a:r>
              <a:rPr lang="fr-FR" sz="1200" dirty="0" err="1" smtClean="0"/>
              <a:t>netzwerk</a:t>
            </a:r>
            <a:r>
              <a:rPr lang="fr-FR" sz="1200" dirty="0" smtClean="0"/>
              <a:t>, Germany</a:t>
            </a:r>
          </a:p>
          <a:p>
            <a:r>
              <a:rPr lang="en-US" sz="1200" dirty="0" smtClean="0"/>
              <a:t>Institute for sustainable development, Slovenia</a:t>
            </a:r>
          </a:p>
          <a:p>
            <a:r>
              <a:rPr lang="fr-FR" sz="1200" dirty="0" smtClean="0"/>
              <a:t>Irish </a:t>
            </a:r>
            <a:r>
              <a:rPr lang="fr-FR" sz="1200" dirty="0" err="1" smtClean="0"/>
              <a:t>Doctors</a:t>
            </a:r>
            <a:r>
              <a:rPr lang="fr-FR" sz="1200" dirty="0" smtClean="0"/>
              <a:t> </a:t>
            </a:r>
            <a:r>
              <a:rPr lang="fr-FR" sz="1200" dirty="0" err="1" smtClean="0"/>
              <a:t>Environmental</a:t>
            </a:r>
            <a:r>
              <a:rPr lang="fr-FR" sz="1200" dirty="0" smtClean="0"/>
              <a:t> Association, Ireland</a:t>
            </a:r>
          </a:p>
          <a:p>
            <a:r>
              <a:rPr lang="en-US" sz="1200" dirty="0" smtClean="0"/>
              <a:t>Limerick Earth Day Network, Ireland</a:t>
            </a:r>
          </a:p>
          <a:p>
            <a:r>
              <a:rPr lang="fr-FR" sz="1200" dirty="0" err="1" smtClean="0"/>
              <a:t>Mehr</a:t>
            </a:r>
            <a:r>
              <a:rPr lang="fr-FR" sz="1200" dirty="0" smtClean="0"/>
              <a:t> </a:t>
            </a:r>
            <a:r>
              <a:rPr lang="fr-FR" sz="1200" dirty="0" err="1" smtClean="0"/>
              <a:t>Demokratie</a:t>
            </a:r>
            <a:r>
              <a:rPr lang="fr-FR" sz="1200" dirty="0" smtClean="0"/>
              <a:t>, Germany.</a:t>
            </a:r>
          </a:p>
          <a:p>
            <a:r>
              <a:rPr lang="en-US" sz="1200" dirty="0" smtClean="0"/>
              <a:t>MIM Moral in Motion, the Netherlands</a:t>
            </a:r>
          </a:p>
          <a:p>
            <a:r>
              <a:rPr lang="fr-FR" sz="1200" dirty="0" err="1" smtClean="0"/>
              <a:t>NaturFreunde</a:t>
            </a:r>
            <a:r>
              <a:rPr lang="fr-FR" sz="1200" dirty="0" smtClean="0"/>
              <a:t> </a:t>
            </a:r>
            <a:r>
              <a:rPr lang="fr-FR" sz="1200" dirty="0" err="1" smtClean="0"/>
              <a:t>Deutschlands</a:t>
            </a:r>
            <a:r>
              <a:rPr lang="fr-FR" sz="1200" dirty="0" smtClean="0"/>
              <a:t>, Germany</a:t>
            </a:r>
          </a:p>
          <a:p>
            <a:r>
              <a:rPr lang="fr-FR" sz="1200" dirty="0" smtClean="0"/>
              <a:t>ÖBV-Via </a:t>
            </a:r>
            <a:r>
              <a:rPr lang="fr-FR" sz="1200" dirty="0" err="1" smtClean="0"/>
              <a:t>Campesina</a:t>
            </a:r>
            <a:r>
              <a:rPr lang="fr-FR" sz="1200" dirty="0" smtClean="0"/>
              <a:t> </a:t>
            </a:r>
            <a:r>
              <a:rPr lang="fr-FR" sz="1200" dirty="0" err="1" smtClean="0"/>
              <a:t>Austria</a:t>
            </a:r>
            <a:endParaRPr lang="fr-FR" sz="1200" dirty="0" smtClean="0"/>
          </a:p>
          <a:p>
            <a:r>
              <a:rPr lang="en-US" sz="1200" dirty="0" err="1" smtClean="0"/>
              <a:t>Portmarnock</a:t>
            </a:r>
            <a:r>
              <a:rPr lang="en-US" sz="1200" dirty="0" smtClean="0"/>
              <a:t> Community Association, Beach committee, Ireland</a:t>
            </a:r>
          </a:p>
          <a:p>
            <a:r>
              <a:rPr lang="fr-FR" sz="1200" dirty="0" err="1" smtClean="0"/>
              <a:t>PowerShift</a:t>
            </a:r>
            <a:r>
              <a:rPr lang="fr-FR" sz="1200" dirty="0" smtClean="0"/>
              <a:t>, Germany</a:t>
            </a:r>
          </a:p>
          <a:p>
            <a:r>
              <a:rPr lang="fr-BE" sz="1200" dirty="0" smtClean="0"/>
              <a:t>Quercus – National Association for Nature Conservation, Portugal</a:t>
            </a:r>
          </a:p>
          <a:p>
            <a:r>
              <a:rPr lang="fr-BE" sz="1200" dirty="0" smtClean="0"/>
              <a:t>La Quadrature du Net, France</a:t>
            </a:r>
          </a:p>
          <a:p>
            <a:r>
              <a:rPr lang="fr-FR" sz="1200" dirty="0" smtClean="0"/>
              <a:t>Slow Food Germany</a:t>
            </a:r>
          </a:p>
          <a:p>
            <a:r>
              <a:rPr lang="fr-FR" sz="1200" dirty="0" err="1" smtClean="0"/>
              <a:t>StopTTIP</a:t>
            </a:r>
            <a:r>
              <a:rPr lang="fr-FR" sz="1200" dirty="0" smtClean="0"/>
              <a:t> UK</a:t>
            </a:r>
          </a:p>
          <a:p>
            <a:r>
              <a:rPr lang="fr-FR" sz="1200" dirty="0" smtClean="0"/>
              <a:t>SÜDWIND, </a:t>
            </a:r>
            <a:r>
              <a:rPr lang="fr-FR" sz="1200" dirty="0" err="1" smtClean="0"/>
              <a:t>Austria</a:t>
            </a:r>
            <a:endParaRPr lang="fr-FR" sz="1200" dirty="0" smtClean="0"/>
          </a:p>
          <a:p>
            <a:r>
              <a:rPr lang="fr-FR" sz="1200" dirty="0" smtClean="0"/>
              <a:t>Transport &amp; </a:t>
            </a:r>
            <a:r>
              <a:rPr lang="fr-FR" sz="1200" dirty="0" err="1" smtClean="0"/>
              <a:t>Environment</a:t>
            </a:r>
            <a:r>
              <a:rPr lang="fr-FR" sz="1200" dirty="0" smtClean="0"/>
              <a:t>, </a:t>
            </a:r>
            <a:r>
              <a:rPr lang="fr-FR" sz="1200" dirty="0" err="1" smtClean="0"/>
              <a:t>Belgium</a:t>
            </a:r>
            <a:endParaRPr lang="fr-FR" sz="1200" dirty="0" smtClean="0"/>
          </a:p>
          <a:p>
            <a:r>
              <a:rPr lang="fr-FR" sz="1200" dirty="0" err="1" smtClean="0"/>
              <a:t>Umweltinstitut</a:t>
            </a:r>
            <a:r>
              <a:rPr lang="fr-FR" sz="1200" dirty="0" smtClean="0"/>
              <a:t> </a:t>
            </a:r>
            <a:r>
              <a:rPr lang="fr-FR" sz="1200" dirty="0" err="1" smtClean="0"/>
              <a:t>München</a:t>
            </a:r>
            <a:r>
              <a:rPr lang="fr-FR" sz="1200" dirty="0" smtClean="0"/>
              <a:t> e.V., Germany</a:t>
            </a:r>
          </a:p>
          <a:p>
            <a:r>
              <a:rPr lang="fr-FR" sz="1200" dirty="0" err="1" smtClean="0"/>
              <a:t>War</a:t>
            </a:r>
            <a:r>
              <a:rPr lang="fr-FR" sz="1200" dirty="0" smtClean="0"/>
              <a:t> on </a:t>
            </a:r>
            <a:r>
              <a:rPr lang="fr-FR" sz="1200" dirty="0" err="1" smtClean="0"/>
              <a:t>Want</a:t>
            </a:r>
            <a:r>
              <a:rPr lang="fr-FR" sz="1200" dirty="0" smtClean="0"/>
              <a:t>, UK</a:t>
            </a:r>
          </a:p>
          <a:p>
            <a:r>
              <a:rPr lang="en-US" sz="1200" dirty="0" smtClean="0"/>
              <a:t>WEED – World Economy, Ecology &amp; Development, Germany</a:t>
            </a:r>
          </a:p>
          <a:p>
            <a:r>
              <a:rPr lang="en-US" sz="1200" dirty="0" smtClean="0"/>
              <a:t>Women in Europe for a Common Future, France, Germany, The Netherlands</a:t>
            </a:r>
          </a:p>
          <a:p>
            <a:r>
              <a:rPr lang="en-US" sz="1200" dirty="0" smtClean="0"/>
              <a:t>Women’s International League for Peace and Freedom Holland</a:t>
            </a:r>
          </a:p>
          <a:p>
            <a:r>
              <a:rPr lang="fr-FR" sz="1200" dirty="0" smtClean="0"/>
              <a:t>World </a:t>
            </a:r>
            <a:r>
              <a:rPr lang="fr-FR" sz="1200" dirty="0" err="1" smtClean="0"/>
              <a:t>Development</a:t>
            </a:r>
            <a:r>
              <a:rPr lang="fr-FR" sz="1200" dirty="0" smtClean="0"/>
              <a:t> </a:t>
            </a:r>
            <a:r>
              <a:rPr lang="fr-FR" sz="1200" dirty="0" err="1" smtClean="0"/>
              <a:t>Movement</a:t>
            </a:r>
            <a:r>
              <a:rPr lang="fr-FR" sz="1200" dirty="0" smtClean="0"/>
              <a:t>, UK</a:t>
            </a:r>
          </a:p>
          <a:p>
            <a:r>
              <a:rPr lang="en-US" sz="1200" dirty="0" err="1" smtClean="0"/>
              <a:t>Workinggroup</a:t>
            </a:r>
            <a:r>
              <a:rPr lang="en-US" sz="1200" dirty="0" smtClean="0"/>
              <a:t> Food Justice, The Netherlands</a:t>
            </a:r>
          </a:p>
          <a:p>
            <a:r>
              <a:rPr lang="en-US" sz="1200" dirty="0" smtClean="0"/>
              <a:t>X minus Y Solidarity Fund, The Netherlands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corporateeurope.org/sites/default/files/styles/medium/public/ttip-no.jpeg?itok=LoqzvM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88840"/>
            <a:ext cx="5832648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érard\Pictures\MP Navigator EX\2014_03_29\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8288086" cy="4689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jpg.euractiv.com/sites/default/files/styles/x-large/public/anti-ttip_protestors._berlin_march_2014.jpg?itok=J6Jx4hd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6365786" cy="424847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2400" b="1" dirty="0" smtClean="0"/>
              <a:t>Berlin, mars 2014</a:t>
            </a:r>
            <a:endParaRPr lang="fr-FR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érard\Pictures\MP Navigator EX\2014_03_31\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6872" y="0"/>
            <a:ext cx="48502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fr-BE" sz="4000" i="1" dirty="0" smtClean="0"/>
              <a:t>Libre échange: </a:t>
            </a:r>
          </a:p>
          <a:p>
            <a:pPr algn="ctr">
              <a:buNone/>
            </a:pPr>
            <a:r>
              <a:rPr lang="fr-BE" sz="4000" dirty="0" smtClean="0"/>
              <a:t>sortir de ce mantra magique </a:t>
            </a:r>
          </a:p>
          <a:p>
            <a:pPr algn="ctr">
              <a:buNone/>
            </a:pPr>
            <a:r>
              <a:rPr lang="fr-BE" sz="4000" dirty="0" smtClean="0"/>
              <a:t>qui tétanise les politiques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fr-BE" sz="7200" dirty="0" smtClean="0"/>
              <a:t>Sois libre,…….. </a:t>
            </a:r>
          </a:p>
          <a:p>
            <a:pPr algn="ctr">
              <a:buNone/>
            </a:pPr>
            <a:endParaRPr lang="fr-BE" sz="7200" dirty="0" smtClean="0"/>
          </a:p>
          <a:p>
            <a:pPr algn="ctr">
              <a:buNone/>
            </a:pPr>
            <a:r>
              <a:rPr lang="fr-BE" sz="7200" dirty="0" smtClean="0"/>
              <a:t>…….et change !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1631</Words>
  <Application>Microsoft Office PowerPoint</Application>
  <PresentationFormat>On-screen Show (4:3)</PresentationFormat>
  <Paragraphs>312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La négociation transatlantique</vt:lpstr>
      <vt:lpstr>Slide 2</vt:lpstr>
      <vt:lpstr>Slide 3</vt:lpstr>
      <vt:lpstr>Slide 4</vt:lpstr>
      <vt:lpstr>                 « Trade über alles »</vt:lpstr>
      <vt:lpstr>2014, année de l’agriculture familiale</vt:lpstr>
      <vt:lpstr>Slide 7</vt:lpstr>
      <vt:lpstr>Slide 8</vt:lpstr>
      <vt:lpstr>Slide 9</vt:lpstr>
      <vt:lpstr>Slide 10</vt:lpstr>
      <vt:lpstr>Le contexte</vt:lpstr>
      <vt:lpstr>D’où vient le TTIP ?</vt:lpstr>
      <vt:lpstr>Gestation pro business</vt:lpstr>
      <vt:lpstr>Slide 14</vt:lpstr>
      <vt:lpstr>Slide 15</vt:lpstr>
      <vt:lpstr>Calendrier</vt:lpstr>
      <vt:lpstr>Slide 17</vt:lpstr>
      <vt:lpstr>Slide 18</vt:lpstr>
      <vt:lpstr>Slide 19</vt:lpstr>
      <vt:lpstr>Les points chauds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Les droits de douane </vt:lpstr>
      <vt:lpstr>Normes</vt:lpstr>
      <vt:lpstr>Slide 32</vt:lpstr>
      <vt:lpstr>Slide 33</vt:lpstr>
      <vt:lpstr>Slide 34</vt:lpstr>
      <vt:lpstr>Slide 35</vt:lpstr>
      <vt:lpstr>OGM</vt:lpstr>
      <vt:lpstr>Pesticides, additifs, hormones (SPS)</vt:lpstr>
      <vt:lpstr>Slide 38</vt:lpstr>
      <vt:lpstr>Slide 39</vt:lpstr>
      <vt:lpstr>Slide 40</vt:lpstr>
      <vt:lpstr>Marchés publics des cantines scolaires</vt:lpstr>
      <vt:lpstr>Slide 42</vt:lpstr>
      <vt:lpstr>Slide 43</vt:lpstr>
      <vt:lpstr>Slide 44</vt:lpstr>
      <vt:lpstr>Slide 45</vt:lpstr>
      <vt:lpstr>Slide 46</vt:lpstr>
      <vt:lpstr>Slide 47</vt:lpstr>
      <vt:lpstr>Berlin, mars 2014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Gérard</dc:creator>
  <cp:lastModifiedBy>Gérard</cp:lastModifiedBy>
  <cp:revision>133</cp:revision>
  <dcterms:created xsi:type="dcterms:W3CDTF">2014-03-24T17:24:24Z</dcterms:created>
  <dcterms:modified xsi:type="dcterms:W3CDTF">2014-03-31T20:35:49Z</dcterms:modified>
</cp:coreProperties>
</file>