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80" r:id="rId4"/>
    <p:sldId id="257" r:id="rId5"/>
    <p:sldId id="283" r:id="rId6"/>
    <p:sldId id="282" r:id="rId7"/>
    <p:sldId id="287" r:id="rId8"/>
    <p:sldId id="284" r:id="rId9"/>
    <p:sldId id="285" r:id="rId10"/>
    <p:sldId id="286" r:id="rId11"/>
    <p:sldId id="258" r:id="rId12"/>
    <p:sldId id="259" r:id="rId13"/>
    <p:sldId id="260" r:id="rId14"/>
    <p:sldId id="275" r:id="rId15"/>
    <p:sldId id="289" r:id="rId16"/>
    <p:sldId id="262" r:id="rId17"/>
    <p:sldId id="266" r:id="rId18"/>
    <p:sldId id="263" r:id="rId19"/>
    <p:sldId id="276" r:id="rId20"/>
    <p:sldId id="264" r:id="rId21"/>
    <p:sldId id="265" r:id="rId22"/>
    <p:sldId id="277" r:id="rId23"/>
    <p:sldId id="268" r:id="rId24"/>
    <p:sldId id="288" r:id="rId25"/>
    <p:sldId id="270" r:id="rId26"/>
    <p:sldId id="290" r:id="rId2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274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5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8FB5-CFBD-4B97-885D-7B0A56F61329}" type="datetimeFigureOut">
              <a:rPr lang="fr-FR" smtClean="0"/>
              <a:pPr/>
              <a:t>07/04/2015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C4DB2-A77F-4D63-9956-4D38985B6E2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67180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/>
              <a:t>Pourquoi l’élevage est-il apparu dans plusieurs endroits du monde dans un temps relativement court ?</a:t>
            </a:r>
          </a:p>
          <a:p>
            <a:r>
              <a:rPr lang="fr-FR" dirty="0" smtClean="0"/>
              <a:t>:</a:t>
            </a:r>
            <a:r>
              <a:rPr lang="fr-FR" baseline="0" dirty="0" smtClean="0"/>
              <a:t> réchauffement climatique, croissance démographique, organisation sociale, évolution cognitive  etc. dans tous les cas l’élevage est un changement fort.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C4DB2-A77F-4D63-9956-4D38985B6E2B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5910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Avant le</a:t>
            </a:r>
            <a:r>
              <a:rPr lang="fr-FR" baseline="0" dirty="0" smtClean="0"/>
              <a:t>s animalistes d’opposaient de façon emblématique à l’exploitation des animaux à fourrure, la maltraitance des animaux domestiques, l’</a:t>
            </a:r>
            <a:r>
              <a:rPr lang="fr-FR" baseline="0" dirty="0" err="1" smtClean="0"/>
              <a:t>expérimentaion</a:t>
            </a:r>
            <a:r>
              <a:rPr lang="fr-FR" baseline="0" dirty="0" smtClean="0"/>
              <a:t> animale etc.</a:t>
            </a:r>
          </a:p>
          <a:p>
            <a:r>
              <a:rPr lang="fr-FR" baseline="0" dirty="0" smtClean="0"/>
              <a:t>Welfaristes: réformistes, amélioration des conditions d’élevage dans les élevages « industriels »</a:t>
            </a:r>
          </a:p>
          <a:p>
            <a:r>
              <a:rPr lang="fr-FR" baseline="0" dirty="0" smtClean="0"/>
              <a:t>Abolitionnistes: </a:t>
            </a:r>
            <a:r>
              <a:rPr lang="fr-FR" baseline="0" dirty="0" err="1" smtClean="0"/>
              <a:t>antispecisme</a:t>
            </a:r>
            <a:r>
              <a:rPr lang="fr-FR" baseline="0" dirty="0" smtClean="0"/>
              <a:t>, abolition de l’exploitation des animaux par l’homme </a:t>
            </a:r>
          </a:p>
          <a:p>
            <a:r>
              <a:rPr lang="fr-FR" baseline="0" dirty="0" smtClean="0"/>
              <a:t>Cadre du DD: notamment dans l’exigence d’une </a:t>
            </a:r>
            <a:r>
              <a:rPr lang="fr-FR" baseline="0" dirty="0" err="1" smtClean="0"/>
              <a:t>prodution</a:t>
            </a:r>
            <a:r>
              <a:rPr lang="fr-FR" baseline="0" dirty="0" smtClean="0"/>
              <a:t> plus respectueuse au sens large)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C4DB2-A77F-4D63-9956-4D38985B6E2B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27348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smtClean="0"/>
              <a:t>Un positionnement avant tout citoyen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C4DB2-A77F-4D63-9956-4D38985B6E2B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96792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Ce qui est</a:t>
            </a:r>
            <a:r>
              <a:rPr lang="fr-FR" baseline="0" dirty="0" smtClean="0"/>
              <a:t> ressorti c’est la volonté de différencier  l’acte de l’écornage et l’acte d’anesthésie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protocole de soins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qui sert de référence pour la prescription des médicaments sans examen clinique systématique. Ce protocole est réactualisé au moins une fois par an (liste des pathologies, modalités des précautions à respecter pour la mise en œuvre des traitements)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C4DB2-A77F-4D63-9956-4D38985B6E2B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4562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07/04/2015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9591" y="152949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800" b="1" dirty="0" smtClean="0"/>
              <a:t>La question de l’animal             dans nos sociétés…</a:t>
            </a:r>
          </a:p>
          <a:p>
            <a:pPr algn="ctr"/>
            <a:endParaRPr lang="fr-FR" sz="2400" b="1" dirty="0" smtClean="0"/>
          </a:p>
          <a:p>
            <a:r>
              <a:rPr lang="fr-FR" sz="2400" b="1" dirty="0"/>
              <a:t> </a:t>
            </a:r>
            <a:endParaRPr lang="fr-FR" sz="2400" dirty="0"/>
          </a:p>
        </p:txBody>
      </p:sp>
      <p:sp>
        <p:nvSpPr>
          <p:cNvPr id="5" name="ZoneTexte 4"/>
          <p:cNvSpPr txBox="1"/>
          <p:nvPr/>
        </p:nvSpPr>
        <p:spPr>
          <a:xfrm>
            <a:off x="1043608" y="4691073"/>
            <a:ext cx="7315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jusqu’à la remise                 en cause de l’élevage ?</a:t>
            </a:r>
            <a:endParaRPr lang="fr-FR" sz="48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3" y="1712575"/>
            <a:ext cx="4248472" cy="296436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3779" y="2779260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b="1" dirty="0" smtClean="0">
                <a:solidFill>
                  <a:srgbClr val="FF0000"/>
                </a:solidFill>
              </a:rPr>
              <a:t>MARS, Paris le 7 avril 2015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13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ZébusMada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772816" y="0"/>
            <a:ext cx="13393488" cy="1004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-10943" y="44970"/>
            <a:ext cx="1108923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4000" i="1" dirty="0" smtClean="0">
                <a:solidFill>
                  <a:schemeClr val="accent2">
                    <a:lumMod val="75000"/>
                  </a:schemeClr>
                </a:solidFill>
              </a:rPr>
              <a:t>L’animal : une affaire culturelle et religieuse</a:t>
            </a:r>
            <a:endParaRPr lang="fr-FR" altLang="fr-FR" sz="40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52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Vaches Joe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813" y="0"/>
            <a:ext cx="10872787" cy="724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ermeJo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638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Bazadai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73138" y="3328988"/>
            <a:ext cx="5292726" cy="35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630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irmanie 4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7441" y="651276"/>
            <a:ext cx="4768563" cy="699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irmanie 4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651276"/>
            <a:ext cx="4664844" cy="62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-1" y="0"/>
            <a:ext cx="975657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sz="4000" i="1" dirty="0" smtClean="0">
                <a:solidFill>
                  <a:schemeClr val="accent2">
                    <a:lumMod val="75000"/>
                  </a:schemeClr>
                </a:solidFill>
              </a:rPr>
              <a:t>L’animal : une affaire culturelle et religieuse</a:t>
            </a:r>
            <a:endParaRPr lang="fr-FR" altLang="fr-FR" sz="4000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37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99391-B01E-4244-9A75-39D7334BAA91}" type="slidenum">
              <a:rPr lang="fr-FR" altLang="fr-FR"/>
              <a:pPr/>
              <a:t>5</a:t>
            </a:fld>
            <a:endParaRPr lang="fr-FR" altLang="fr-FR"/>
          </a:p>
        </p:txBody>
      </p:sp>
      <p:pic>
        <p:nvPicPr>
          <p:cNvPr id="146434" name="Picture 2" descr="Troupea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79"/>
          <a:stretch>
            <a:fillRect/>
          </a:stretch>
        </p:blipFill>
        <p:spPr bwMode="auto">
          <a:xfrm>
            <a:off x="0" y="1484313"/>
            <a:ext cx="8748713" cy="5738812"/>
          </a:xfrm>
          <a:prstGeom prst="rect">
            <a:avLst/>
          </a:prstGeom>
          <a:noFill/>
          <a:ln w="762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6435" name="Picture 3" descr="Trai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4067175" cy="2700338"/>
          </a:xfrm>
          <a:prstGeom prst="rect">
            <a:avLst/>
          </a:prstGeom>
          <a:noFill/>
          <a:ln w="1016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4381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8229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fr-FR" altLang="fr-FR" sz="40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4" descr="Télérama HS Betes et homm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208641" cy="592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a vie juillet 07 les animau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439578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0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96135E-68CA-4E53-9BD4-A6BE834ACEC9}" type="slidenum">
              <a:rPr lang="fr-FR" altLang="fr-FR"/>
              <a:pPr/>
              <a:t>7</a:t>
            </a:fld>
            <a:endParaRPr lang="fr-FR" altLang="fr-FR"/>
          </a:p>
        </p:txBody>
      </p:sp>
      <p:pic>
        <p:nvPicPr>
          <p:cNvPr id="143362" name="Picture 2" descr="illustr la vie juillet 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-74613"/>
            <a:ext cx="7058025" cy="693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429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0" y="476672"/>
            <a:ext cx="9144000" cy="5805264"/>
          </a:xfrm>
          <a:prstGeom prst="rect">
            <a:avLst/>
          </a:prstGeom>
          <a:gradFill rotWithShape="1">
            <a:gsLst>
              <a:gs pos="0">
                <a:srgbClr val="00004C"/>
              </a:gs>
              <a:gs pos="100000">
                <a:srgbClr val="00004C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fr-FR" altLang="fr-FR" sz="1800" b="0" dirty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fr-FR" altLang="fr-FR" sz="1800" b="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1800" b="0" dirty="0">
                <a:solidFill>
                  <a:srgbClr val="FFFF00"/>
                </a:solidFill>
                <a:latin typeface="Arial Black" pitchFamily="34" charset="0"/>
              </a:rPr>
              <a:t>  </a:t>
            </a:r>
            <a:br>
              <a:rPr lang="fr-FR" altLang="fr-FR" sz="1800" b="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3600" b="0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fr-FR" altLang="fr-FR" sz="3600" b="0" dirty="0" smtClean="0">
                <a:solidFill>
                  <a:schemeClr val="bg1"/>
                </a:solidFill>
                <a:latin typeface="Arial Black" pitchFamily="34" charset="0"/>
              </a:rPr>
              <a:t>Les français, champions d’Europe des animaux de compagnie</a:t>
            </a:r>
            <a: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4000" dirty="0">
                <a:solidFill>
                  <a:srgbClr val="CC3300"/>
                </a:solidFill>
                <a:latin typeface="Arial Black" pitchFamily="34" charset="0"/>
              </a:rPr>
              <a:t>______________________________</a:t>
            </a:r>
            <a:r>
              <a:rPr lang="fr-FR" altLang="fr-FR" sz="2400" b="0" dirty="0">
                <a:solidFill>
                  <a:srgbClr val="CC3300"/>
                </a:solidFill>
                <a:latin typeface="Arial Black" pitchFamily="34" charset="0"/>
              </a:rPr>
              <a:t> </a:t>
            </a:r>
            <a:br>
              <a:rPr lang="fr-FR" altLang="fr-FR" sz="2400" b="0" dirty="0">
                <a:solidFill>
                  <a:srgbClr val="CC3300"/>
                </a:solidFill>
                <a:latin typeface="Arial Black" pitchFamily="34" charset="0"/>
              </a:rPr>
            </a:br>
            <a:r>
              <a:rPr lang="fr-FR" altLang="fr-FR" sz="2400" b="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  <a:t>63</a:t>
            </a:r>
            <a: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  <a:t> millions d’habitants en France</a:t>
            </a:r>
            <a:b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1200" b="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sz="12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  <a:t>et </a:t>
            </a:r>
            <a: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  <a:t>53</a:t>
            </a:r>
            <a: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  <a:t> millions d’animaux de compagnie</a:t>
            </a:r>
            <a:br>
              <a:rPr lang="fr-FR" altLang="fr-FR" sz="2400" b="0" dirty="0">
                <a:solidFill>
                  <a:schemeClr val="bg1"/>
                </a:solidFill>
                <a:latin typeface="Arial Black" pitchFamily="34" charset="0"/>
              </a:rPr>
            </a:br>
            <a:endParaRPr lang="fr-FR" altLang="fr-FR" sz="2600" b="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marL="0" indent="0" algn="r">
              <a:buNone/>
            </a:pPr>
            <a:r>
              <a:rPr lang="fr-FR" altLang="fr-FR" sz="2600" b="0" dirty="0" smtClean="0">
                <a:solidFill>
                  <a:schemeClr val="bg1"/>
                </a:solidFill>
                <a:latin typeface="Arial Black" pitchFamily="34" charset="0"/>
              </a:rPr>
              <a:t>(11 </a:t>
            </a:r>
            <a: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  <a:t>millions de chats, </a:t>
            </a:r>
            <a:r>
              <a:rPr lang="fr-FR" altLang="fr-FR" sz="2600" b="0" dirty="0" smtClean="0">
                <a:solidFill>
                  <a:schemeClr val="bg1"/>
                </a:solidFill>
                <a:latin typeface="Arial Black" pitchFamily="34" charset="0"/>
              </a:rPr>
              <a:t>9 </a:t>
            </a:r>
            <a: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  <a:t>millions de chiens, </a:t>
            </a:r>
            <a:endParaRPr lang="fr-FR" altLang="fr-FR" sz="2600" b="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marL="0" indent="0" algn="r">
              <a:buNone/>
            </a:pPr>
            <a:r>
              <a:rPr lang="fr-FR" altLang="fr-FR" sz="2600" dirty="0" smtClean="0">
                <a:solidFill>
                  <a:schemeClr val="bg1"/>
                </a:solidFill>
                <a:latin typeface="Arial Black" pitchFamily="34" charset="0"/>
              </a:rPr>
              <a:t>35 millions de poissons, </a:t>
            </a:r>
            <a:r>
              <a:rPr lang="fr-FR" altLang="fr-FR" sz="2600" b="0" dirty="0" smtClean="0">
                <a:solidFill>
                  <a:schemeClr val="bg1"/>
                </a:solidFill>
                <a:latin typeface="Arial Black" pitchFamily="34" charset="0"/>
              </a:rPr>
              <a:t>2 </a:t>
            </a:r>
            <a: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  <a:t>millions de </a:t>
            </a:r>
            <a:r>
              <a:rPr lang="fr-FR" altLang="fr-FR" sz="2600" b="0" dirty="0" smtClean="0">
                <a:solidFill>
                  <a:schemeClr val="bg1"/>
                </a:solidFill>
                <a:latin typeface="Arial Black" pitchFamily="34" charset="0"/>
              </a:rPr>
              <a:t>rongeurs,               + autres NAC) </a:t>
            </a:r>
            <a: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sz="26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2600" b="0" dirty="0" smtClean="0">
                <a:solidFill>
                  <a:schemeClr val="bg1"/>
                </a:solidFill>
                <a:latin typeface="Arial Black" pitchFamily="34" charset="0"/>
              </a:rPr>
              <a:t>La moitié des ménages possèdent                              un animal de compagnie</a:t>
            </a:r>
          </a:p>
          <a:p>
            <a:pPr marL="0" indent="0" algn="r">
              <a:buNone/>
            </a:pPr>
            <a:endParaRPr lang="fr-FR" altLang="fr-FR" sz="3000" dirty="0">
              <a:solidFill>
                <a:schemeClr val="bg1"/>
              </a:solidFill>
              <a:latin typeface="Arial Black" pitchFamily="34" charset="0"/>
            </a:endParaRPr>
          </a:p>
          <a:p>
            <a:pPr marL="0" indent="0" algn="r">
              <a:buNone/>
            </a:pPr>
            <a:endParaRPr lang="fr-FR" altLang="fr-FR" sz="2800" b="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29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286000" y="1736229"/>
            <a:ext cx="4572000" cy="338554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altLang="fr-FR" sz="1200" i="1" dirty="0">
                <a:solidFill>
                  <a:srgbClr val="FFFF00"/>
                </a:solidFill>
                <a:latin typeface="Arial Black" pitchFamily="34" charset="0"/>
              </a:rPr>
              <a:t>Qu’est devenue la relation de l’Homme aux animaux </a:t>
            </a:r>
            <a:br>
              <a:rPr lang="fr-FR" altLang="fr-FR" sz="1200" i="1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1200" i="1" dirty="0">
                <a:solidFill>
                  <a:srgbClr val="FFFF00"/>
                </a:solidFill>
                <a:latin typeface="Arial Black" pitchFamily="34" charset="0"/>
              </a:rPr>
              <a:t>dans les élevages modernes  ?</a:t>
            </a:r>
            <a:r>
              <a:rPr lang="fr-FR" altLang="fr-FR" sz="3200" dirty="0">
                <a:solidFill>
                  <a:srgbClr val="FFFF00"/>
                </a:solidFill>
                <a:latin typeface="Arial Black" pitchFamily="34" charset="0"/>
              </a:rPr>
              <a:t> </a:t>
            </a:r>
            <a:br>
              <a:rPr lang="fr-FR" altLang="fr-FR" sz="320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3200" dirty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fr-FR" altLang="fr-FR" sz="320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3200" dirty="0">
                <a:solidFill>
                  <a:srgbClr val="FFFF00"/>
                </a:solidFill>
                <a:latin typeface="Arial Black" pitchFamily="34" charset="0"/>
              </a:rPr>
              <a:t>	</a:t>
            </a:r>
            <a: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  <a:t>Souvent perçus comme 	« industriels », « artificiels », 	« inhumains » !!!...</a:t>
            </a:r>
            <a:b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dirty="0">
                <a:solidFill>
                  <a:schemeClr val="bg1"/>
                </a:solidFill>
                <a:latin typeface="Arial Black" pitchFamily="34" charset="0"/>
              </a:rPr>
              <a:t>	En résumé, « c’était certainement 	mieux avant  !»</a:t>
            </a:r>
            <a:r>
              <a:rPr lang="fr-FR" altLang="fr-FR" sz="1600" dirty="0">
                <a:solidFill>
                  <a:srgbClr val="FF9933"/>
                </a:solidFill>
                <a:latin typeface="Arial Black" pitchFamily="34" charset="0"/>
              </a:rPr>
              <a:t/>
            </a:r>
            <a:br>
              <a:rPr lang="fr-FR" altLang="fr-FR" sz="1600" dirty="0">
                <a:solidFill>
                  <a:srgbClr val="FF9933"/>
                </a:solidFill>
                <a:latin typeface="Arial Black" pitchFamily="34" charset="0"/>
              </a:rPr>
            </a:br>
            <a:endParaRPr lang="fr-FR" altLang="fr-FR" sz="1600" dirty="0">
              <a:solidFill>
                <a:srgbClr val="FF9933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00004C"/>
              </a:gs>
              <a:gs pos="100000">
                <a:srgbClr val="00004C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fr-FR" altLang="fr-FR" sz="2000" b="0" i="1" dirty="0">
                <a:solidFill>
                  <a:srgbClr val="FFFF00"/>
                </a:solidFill>
                <a:latin typeface="Arial Black" pitchFamily="34" charset="0"/>
              </a:rPr>
              <a:t>Qu’est devenue la relation de l’Homme aux animaux </a:t>
            </a:r>
            <a:br>
              <a:rPr lang="fr-FR" altLang="fr-FR" sz="2000" b="0" i="1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2000" b="0" i="1" dirty="0">
                <a:solidFill>
                  <a:srgbClr val="FFFF00"/>
                </a:solidFill>
                <a:latin typeface="Arial Black" pitchFamily="34" charset="0"/>
              </a:rPr>
              <a:t>dans les élevages modernes  ?</a:t>
            </a:r>
            <a:r>
              <a:rPr lang="fr-FR" altLang="fr-FR" sz="4800" b="0" dirty="0">
                <a:solidFill>
                  <a:srgbClr val="FFFF00"/>
                </a:solidFill>
                <a:latin typeface="Arial Black" pitchFamily="34" charset="0"/>
              </a:rPr>
              <a:t> </a:t>
            </a:r>
            <a:br>
              <a:rPr lang="fr-FR" altLang="fr-FR" sz="4800" b="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4800" b="0" dirty="0">
                <a:solidFill>
                  <a:srgbClr val="FFFF00"/>
                </a:solidFill>
                <a:latin typeface="Arial Black" pitchFamily="34" charset="0"/>
              </a:rPr>
              <a:t/>
            </a:r>
            <a:br>
              <a:rPr lang="fr-FR" altLang="fr-FR" sz="4800" b="0" dirty="0">
                <a:solidFill>
                  <a:srgbClr val="FFFF00"/>
                </a:solidFill>
                <a:latin typeface="Arial Black" pitchFamily="34" charset="0"/>
              </a:rPr>
            </a:br>
            <a:r>
              <a:rPr lang="fr-FR" altLang="fr-FR" sz="4800" b="0" dirty="0">
                <a:solidFill>
                  <a:srgbClr val="FFFF00"/>
                </a:solidFill>
                <a:latin typeface="Arial Black" pitchFamily="34" charset="0"/>
              </a:rPr>
              <a:t>	</a:t>
            </a:r>
            <a: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  <a:t>Souvent perçus comme 	« industriels », « artificiels », 	« inhumains » !!!...</a:t>
            </a:r>
            <a:b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fr-FR" altLang="fr-FR" sz="3200" b="0" dirty="0">
                <a:solidFill>
                  <a:schemeClr val="bg1"/>
                </a:solidFill>
                <a:latin typeface="Arial Black" pitchFamily="34" charset="0"/>
              </a:rPr>
              <a:t>	En résumé, « c’était certainement 	mieux avant  !»</a:t>
            </a:r>
            <a:r>
              <a:rPr lang="fr-FR" altLang="fr-FR" sz="2800" b="0" dirty="0">
                <a:solidFill>
                  <a:srgbClr val="FF9933"/>
                </a:solidFill>
                <a:latin typeface="Arial Black" pitchFamily="34" charset="0"/>
              </a:rPr>
              <a:t/>
            </a:r>
            <a:br>
              <a:rPr lang="fr-FR" altLang="fr-FR" sz="2800" b="0" dirty="0">
                <a:solidFill>
                  <a:srgbClr val="FF9933"/>
                </a:solidFill>
                <a:latin typeface="Arial Black" pitchFamily="34" charset="0"/>
              </a:rPr>
            </a:br>
            <a:endParaRPr lang="fr-FR" altLang="fr-FR" sz="2800" b="0" dirty="0">
              <a:solidFill>
                <a:srgbClr val="FF9933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949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3" descr="P10005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97100" y="0"/>
            <a:ext cx="12242800" cy="68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13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5807" y="764704"/>
            <a:ext cx="3419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les </a:t>
            </a:r>
            <a:r>
              <a:rPr lang="fr-FR" sz="2000" dirty="0"/>
              <a:t>premières appropriations d’espèces de </a:t>
            </a:r>
            <a:r>
              <a:rPr lang="fr-FR" sz="2000" dirty="0" smtClean="0"/>
              <a:t>rente ont débuté il </a:t>
            </a:r>
            <a:r>
              <a:rPr lang="fr-FR" sz="2000" dirty="0"/>
              <a:t>y a </a:t>
            </a:r>
            <a:r>
              <a:rPr lang="fr-FR" sz="2000" b="1" dirty="0"/>
              <a:t>10 000 ans </a:t>
            </a:r>
            <a:r>
              <a:rPr lang="fr-FR" sz="2000" dirty="0"/>
              <a:t>au Proche-Orient </a:t>
            </a:r>
            <a:endParaRPr lang="fr-FR" sz="2000" dirty="0" smtClean="0"/>
          </a:p>
          <a:p>
            <a:pPr algn="ctr"/>
            <a:r>
              <a:rPr lang="fr-FR" sz="2000" dirty="0" smtClean="0"/>
              <a:t>(</a:t>
            </a:r>
            <a:r>
              <a:rPr lang="fr-FR" sz="2000" dirty="0"/>
              <a:t>Vigne, 2007</a:t>
            </a:r>
            <a:r>
              <a:rPr lang="fr-FR" sz="2000" dirty="0" smtClean="0"/>
              <a:t>)</a:t>
            </a:r>
            <a:endParaRPr lang="fr-FR" sz="2000" dirty="0"/>
          </a:p>
          <a:p>
            <a:pPr algn="ctr"/>
            <a:endParaRPr lang="fr-FR" sz="2000" dirty="0"/>
          </a:p>
          <a:p>
            <a:pPr algn="ctr"/>
            <a:r>
              <a:rPr lang="fr-FR" sz="2000" dirty="0" smtClean="0"/>
              <a:t>Chasseurs cueilleurs</a:t>
            </a:r>
          </a:p>
          <a:p>
            <a:pPr algn="ctr"/>
            <a:r>
              <a:rPr lang="fr-FR" sz="2000" dirty="0" smtClean="0"/>
              <a:t>-</a:t>
            </a:r>
          </a:p>
          <a:p>
            <a:pPr algn="ctr"/>
            <a:r>
              <a:rPr lang="fr-FR" sz="2000" dirty="0" smtClean="0"/>
              <a:t>Domestication</a:t>
            </a:r>
          </a:p>
          <a:p>
            <a:pPr algn="ctr"/>
            <a:r>
              <a:rPr lang="fr-FR" sz="2000" dirty="0" smtClean="0"/>
              <a:t>-</a:t>
            </a:r>
          </a:p>
          <a:p>
            <a:pPr algn="ctr"/>
            <a:r>
              <a:rPr lang="fr-FR" sz="2000" dirty="0" smtClean="0"/>
              <a:t>Eleveurs</a:t>
            </a:r>
            <a:endParaRPr lang="fr-FR" sz="2000" dirty="0"/>
          </a:p>
        </p:txBody>
      </p:sp>
      <p:pic>
        <p:nvPicPr>
          <p:cNvPr id="3074" name="Picture 2" descr="C:\Users\acourillon\Pictures\faissel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61551"/>
            <a:ext cx="1872208" cy="228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878383" y="5992662"/>
            <a:ext cx="17706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Faisselle pour l’égouttage</a:t>
            </a:r>
          </a:p>
          <a:p>
            <a:pPr algn="ctr"/>
            <a:r>
              <a:rPr lang="fr-FR" sz="1100" dirty="0" smtClean="0"/>
              <a:t> du lait au néolithique</a:t>
            </a:r>
            <a:endParaRPr lang="fr-FR" sz="1100" dirty="0"/>
          </a:p>
        </p:txBody>
      </p:sp>
      <p:pic>
        <p:nvPicPr>
          <p:cNvPr id="3077" name="Picture 5" descr="C:\Users\acourillon\Pictures\VK5VZJOZ1_w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350799"/>
            <a:ext cx="1579222" cy="118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courillon\Pictures\Point-dinterrogat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450109"/>
            <a:ext cx="1085107" cy="108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384065" y="980728"/>
            <a:ext cx="562015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dirty="0" smtClean="0"/>
              <a:t>1970-2015</a:t>
            </a:r>
          </a:p>
          <a:p>
            <a:pPr algn="ctr"/>
            <a:r>
              <a:rPr lang="fr-FR" sz="2800" b="1" dirty="0" smtClean="0"/>
              <a:t>L’élevage au centre de l’actualité        à plusieurs reprises</a:t>
            </a:r>
          </a:p>
          <a:p>
            <a:pPr algn="ctr"/>
            <a:r>
              <a:rPr lang="fr-FR" sz="2000" b="1" dirty="0" smtClean="0"/>
              <a:t>Années 70/80 </a:t>
            </a:r>
            <a:r>
              <a:rPr lang="fr-FR" sz="2000" dirty="0" smtClean="0"/>
              <a:t>: les hormones dans la viande de veaux et de poulet</a:t>
            </a:r>
          </a:p>
          <a:p>
            <a:pPr algn="ctr"/>
            <a:r>
              <a:rPr lang="fr-FR" sz="2000" b="1" dirty="0" smtClean="0"/>
              <a:t>Années 90 </a:t>
            </a:r>
            <a:r>
              <a:rPr lang="fr-FR" sz="2000" dirty="0" smtClean="0"/>
              <a:t>:  pollution de l’eau par les nitrates</a:t>
            </a:r>
          </a:p>
          <a:p>
            <a:pPr algn="ctr"/>
            <a:r>
              <a:rPr lang="fr-FR" sz="2000" b="1" dirty="0" smtClean="0"/>
              <a:t>1996 et 2000 </a:t>
            </a:r>
            <a:r>
              <a:rPr lang="fr-FR" sz="2000" dirty="0" smtClean="0"/>
              <a:t>:  crise de la vache folle</a:t>
            </a:r>
          </a:p>
          <a:p>
            <a:pPr algn="ctr"/>
            <a:r>
              <a:rPr lang="fr-FR" dirty="0" smtClean="0"/>
              <a:t>(Crise « sanitaire », « économique » et « d’image »)</a:t>
            </a:r>
          </a:p>
          <a:p>
            <a:pPr algn="ctr"/>
            <a:r>
              <a:rPr lang="fr-FR" sz="2000" b="1" dirty="0" smtClean="0"/>
              <a:t>Années 2000 </a:t>
            </a:r>
            <a:r>
              <a:rPr lang="fr-FR" sz="2000" dirty="0"/>
              <a:t>:  </a:t>
            </a:r>
            <a:r>
              <a:rPr lang="fr-FR" sz="2000" dirty="0" smtClean="0"/>
              <a:t>Emergence du bien-être animal et de nouveaux thèmes environnementaux </a:t>
            </a:r>
            <a:r>
              <a:rPr lang="fr-FR" dirty="0" smtClean="0"/>
              <a:t>(Changement climatique, eau, énergie,..)</a:t>
            </a:r>
          </a:p>
          <a:p>
            <a:pPr algn="ctr"/>
            <a:r>
              <a:rPr lang="fr-FR" sz="2000" b="1" dirty="0" smtClean="0"/>
              <a:t>2014/2015 </a:t>
            </a:r>
            <a:r>
              <a:rPr lang="fr-FR" sz="2000" dirty="0" smtClean="0"/>
              <a:t>:  Débat autour de la modification du statut de l’animal dans le Code Civil Français</a:t>
            </a:r>
            <a:endParaRPr lang="fr-FR" sz="2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-5011" y="116335"/>
            <a:ext cx="9144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chemeClr val="tx2"/>
                </a:solidFill>
              </a:rPr>
              <a:t>Une longue histoire</a:t>
            </a:r>
            <a:endParaRPr lang="fr-FR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630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402335" y="913149"/>
            <a:ext cx="4320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Modernisation de l’élevage, </a:t>
            </a:r>
          </a:p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élevage « industriel », </a:t>
            </a:r>
          </a:p>
          <a:p>
            <a:pPr algn="ctr"/>
            <a:r>
              <a:rPr lang="fr-FR" sz="2800" dirty="0" smtClean="0">
                <a:solidFill>
                  <a:srgbClr val="C00000"/>
                </a:solidFill>
              </a:rPr>
              <a:t>modèle agricole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-9425" y="116632"/>
            <a:ext cx="91440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</a:rPr>
              <a:t>Le débat autour de l’élevage aujourd’hui</a:t>
            </a:r>
          </a:p>
        </p:txBody>
      </p:sp>
      <p:pic>
        <p:nvPicPr>
          <p:cNvPr id="1027" name="Picture 3" descr="C:\Users\Aurore\Pictures\fermegeante_ou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12" y="2731783"/>
            <a:ext cx="6336704" cy="241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33" t="40926" r="11979" b="19814"/>
          <a:stretch/>
        </p:blipFill>
        <p:spPr bwMode="auto">
          <a:xfrm>
            <a:off x="2338259" y="4437112"/>
            <a:ext cx="6768752" cy="231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464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5536" y="908720"/>
            <a:ext cx="864096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000" b="1" dirty="0" smtClean="0"/>
              <a:t>La question du bien-être animal n’est </a:t>
            </a:r>
            <a:r>
              <a:rPr lang="fr-FR" sz="2000" b="1" u="sng" dirty="0" smtClean="0"/>
              <a:t>plus</a:t>
            </a:r>
            <a:r>
              <a:rPr lang="fr-FR" sz="2000" b="1" dirty="0" smtClean="0"/>
              <a:t> isolée mais intégrée dans la remise en cause globale d’un modèle agricole</a:t>
            </a:r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95536" y="1743532"/>
            <a:ext cx="2190328" cy="8269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Impact de l’élevage sur l’environnement</a:t>
            </a:r>
            <a:endParaRPr lang="fr-FR" b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078553" y="1778372"/>
            <a:ext cx="2520280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Sécurité sanitaire et consommation de viande</a:t>
            </a:r>
            <a:endParaRPr lang="fr-FR" b="1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6155382" y="1632266"/>
            <a:ext cx="2592288" cy="11644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Conditions animale en élevage</a:t>
            </a:r>
            <a:endParaRPr lang="fr-FR" b="1" dirty="0" smtClean="0"/>
          </a:p>
          <a:p>
            <a:pPr algn="ctr"/>
            <a:r>
              <a:rPr lang="fr-FR" sz="1400" b="1" dirty="0" smtClean="0">
                <a:solidFill>
                  <a:schemeClr val="tx1"/>
                </a:solidFill>
              </a:rPr>
              <a:t>(claustration, logement, mutilation)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6172" y="2980881"/>
            <a:ext cx="895469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2800" dirty="0" smtClean="0"/>
              <a:t>Perceptions et risques d’incompréhension </a:t>
            </a:r>
            <a:r>
              <a:rPr lang="fr-FR" sz="2800" dirty="0"/>
              <a:t>autour de </a:t>
            </a:r>
            <a:r>
              <a:rPr lang="fr-FR" sz="2800" b="1" dirty="0"/>
              <a:t>l’élevage </a:t>
            </a:r>
            <a:r>
              <a:rPr lang="fr-FR" sz="2800" b="1" dirty="0" smtClean="0"/>
              <a:t>moderne</a:t>
            </a:r>
            <a:endParaRPr lang="fr-FR" sz="2800" b="1" dirty="0"/>
          </a:p>
          <a:p>
            <a:pPr marL="285750" indent="-285750">
              <a:buFontTx/>
              <a:buChar char="-"/>
            </a:pPr>
            <a:r>
              <a:rPr lang="fr-FR" sz="2800" dirty="0" smtClean="0"/>
              <a:t>Caractère supposé industriel de l’élevage </a:t>
            </a:r>
          </a:p>
          <a:p>
            <a:pPr marL="285750" indent="-285750">
              <a:buFontTx/>
              <a:buChar char="-"/>
            </a:pPr>
            <a:r>
              <a:rPr lang="fr-FR" sz="2800" dirty="0" smtClean="0"/>
              <a:t>Grands troupeaux </a:t>
            </a:r>
          </a:p>
          <a:p>
            <a:pPr marL="285750" indent="-285750">
              <a:buFontTx/>
              <a:buChar char="-"/>
            </a:pPr>
            <a:r>
              <a:rPr lang="fr-FR" sz="2800" dirty="0" smtClean="0"/>
              <a:t>« productivisme »: la rentabilité qui prime, logique capitaliste, fin des petits producteurs</a:t>
            </a:r>
          </a:p>
          <a:p>
            <a:pPr marL="285750" indent="-285750">
              <a:buFontTx/>
              <a:buChar char="-"/>
            </a:pPr>
            <a:r>
              <a:rPr lang="fr-FR" sz="2800" dirty="0" smtClean="0"/>
              <a:t>Perte de naturalité: artificialisation des techniques</a:t>
            </a:r>
          </a:p>
          <a:p>
            <a:pPr marL="285750" indent="-285750">
              <a:buFontTx/>
              <a:buChar char="-"/>
            </a:pPr>
            <a:r>
              <a:rPr lang="fr-FR" sz="2800" b="1" dirty="0" smtClean="0"/>
              <a:t>Conditions d’élevage des animaux (bien-être animal, statut de l’animal, éthique animale,)</a:t>
            </a:r>
          </a:p>
          <a:p>
            <a:pPr marL="285750" indent="-285750">
              <a:buFontTx/>
              <a:buChar char="-"/>
            </a:pPr>
            <a:endParaRPr lang="fr-FR" b="1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-9797" y="154485"/>
            <a:ext cx="91440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</a:rPr>
              <a:t>Les termes du débat</a:t>
            </a:r>
          </a:p>
        </p:txBody>
      </p:sp>
    </p:spTree>
    <p:extLst>
      <p:ext uri="{BB962C8B-B14F-4D97-AF65-F5344CB8AC3E}">
        <p14:creationId xmlns:p14="http://schemas.microsoft.com/office/powerpoint/2010/main" xmlns="" val="5631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29000" y="4214773"/>
            <a:ext cx="4824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C00000"/>
                </a:solidFill>
              </a:rPr>
              <a:t>Statut de l’animal</a:t>
            </a:r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sz="2800" dirty="0" smtClean="0">
                <a:solidFill>
                  <a:srgbClr val="C00000"/>
                </a:solidFill>
              </a:rPr>
              <a:t>Antispecisme</a:t>
            </a:r>
          </a:p>
          <a:p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sz="2800" dirty="0" smtClean="0">
                <a:solidFill>
                  <a:srgbClr val="C00000"/>
                </a:solidFill>
              </a:rPr>
              <a:t>Consolidation </a:t>
            </a:r>
            <a:r>
              <a:rPr lang="fr-FR" sz="2800" dirty="0">
                <a:solidFill>
                  <a:srgbClr val="C00000"/>
                </a:solidFill>
              </a:rPr>
              <a:t>des mouvements animalistes</a:t>
            </a:r>
          </a:p>
        </p:txBody>
      </p:sp>
      <p:pic>
        <p:nvPicPr>
          <p:cNvPr id="5" name="Picture 5" descr="C:\Users\acourillon\Pictures\1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48295"/>
            <a:ext cx="2987965" cy="448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91" t="38704" r="24896" b="33333"/>
          <a:stretch/>
        </p:blipFill>
        <p:spPr bwMode="auto">
          <a:xfrm>
            <a:off x="0" y="0"/>
            <a:ext cx="5564416" cy="1767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14" t="11559" r="58043" b="29337"/>
          <a:stretch/>
        </p:blipFill>
        <p:spPr bwMode="auto">
          <a:xfrm>
            <a:off x="5677469" y="1066"/>
            <a:ext cx="3466531" cy="43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2833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5868144" y="620688"/>
            <a:ext cx="4176464" cy="4525963"/>
          </a:xfrm>
        </p:spPr>
        <p:txBody>
          <a:bodyPr>
            <a:normAutofit/>
          </a:bodyPr>
          <a:lstStyle/>
          <a:p>
            <a:r>
              <a:rPr lang="fr-FR" sz="2400" b="1" dirty="0" smtClean="0"/>
              <a:t>En France, 2 à 3% de végétariens… </a:t>
            </a:r>
          </a:p>
          <a:p>
            <a:r>
              <a:rPr lang="fr-FR" sz="2400" b="1" dirty="0" smtClean="0"/>
              <a:t>mais un nouveau </a:t>
            </a:r>
          </a:p>
          <a:p>
            <a:r>
              <a:rPr lang="fr-FR" sz="2400" b="1" dirty="0" smtClean="0"/>
              <a:t>mode de </a:t>
            </a:r>
          </a:p>
          <a:p>
            <a:r>
              <a:rPr lang="fr-FR" sz="2400" b="1" dirty="0" smtClean="0"/>
              <a:t>consommation, </a:t>
            </a:r>
          </a:p>
          <a:p>
            <a:r>
              <a:rPr lang="fr-FR" sz="2400" b="1" dirty="0" smtClean="0"/>
              <a:t>le </a:t>
            </a:r>
            <a:r>
              <a:rPr lang="fr-FR" sz="2400" b="1" dirty="0" err="1" smtClean="0"/>
              <a:t>véganisme</a:t>
            </a:r>
            <a:r>
              <a:rPr lang="fr-FR" sz="2400" b="1" dirty="0" smtClean="0"/>
              <a:t> </a:t>
            </a:r>
          </a:p>
          <a:p>
            <a:r>
              <a:rPr lang="fr-FR" sz="2400" b="1" dirty="0" smtClean="0"/>
              <a:t>(végétaliens </a:t>
            </a:r>
            <a:r>
              <a:rPr lang="fr-FR" sz="2000" b="1" dirty="0" smtClean="0"/>
              <a:t>+++</a:t>
            </a:r>
            <a:r>
              <a:rPr lang="fr-FR" sz="2400" b="1" dirty="0" smtClean="0"/>
              <a:t>)</a:t>
            </a:r>
            <a:endParaRPr lang="fr-FR" sz="2400" b="1" dirty="0"/>
          </a:p>
        </p:txBody>
      </p:sp>
      <p:pic>
        <p:nvPicPr>
          <p:cNvPr id="1027" name="Picture 3" descr="C:\Users\jmbeche\AppData\Local\Microsoft\Windows\Temporary Internet Files\Content.Outlook\T9194C8T\liberation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03" y="-13614"/>
            <a:ext cx="6196662" cy="880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57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9797" y="180038"/>
            <a:ext cx="91440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tx2"/>
                </a:solidFill>
              </a:rPr>
              <a:t>Les </a:t>
            </a:r>
            <a:r>
              <a:rPr lang="fr-FR" sz="3200" b="1" dirty="0" smtClean="0">
                <a:solidFill>
                  <a:schemeClr val="tx2"/>
                </a:solidFill>
              </a:rPr>
              <a:t>acteurs du débat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30247" y="836712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Les militants</a:t>
            </a:r>
          </a:p>
          <a:p>
            <a:endParaRPr lang="fr-FR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/>
              <a:t>le monde de la protection animale s’est diversifié, parfois radicalisé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/>
              <a:t>La protection animale s’intéresse aujourd’hui aussi à l’élevage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i="1" dirty="0" smtClean="0"/>
              <a:t>Welfaristes</a:t>
            </a:r>
            <a:r>
              <a:rPr lang="fr-FR" sz="2000" dirty="0" smtClean="0"/>
              <a:t> VS </a:t>
            </a:r>
            <a:r>
              <a:rPr lang="fr-FR" sz="2000" i="1" dirty="0" smtClean="0"/>
              <a:t>abolutionnistes</a:t>
            </a:r>
          </a:p>
          <a:p>
            <a:endParaRPr lang="fr-FR" sz="2000" i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/>
              <a:t>Plus d’audience grâce aux réseaux sociaux et cela fait écho dans les médias</a:t>
            </a:r>
          </a:p>
          <a:p>
            <a:endParaRPr lang="fr-FR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/>
              <a:t>Implication d’intellectuels (pétitions, colloque Ecolo Ethik, 02/13)</a:t>
            </a:r>
          </a:p>
        </p:txBody>
      </p:sp>
      <p:pic>
        <p:nvPicPr>
          <p:cNvPr id="3074" name="Picture 2" descr="C:\Users\Aurore\Pictures\compassion_in_world_farming_logo_300dp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229200"/>
            <a:ext cx="2996184" cy="80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urore\Pictures\pma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952450"/>
            <a:ext cx="2021801" cy="17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urore\Pictures\logo-L214-fond-blanc-contour-orang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3647" y="5085185"/>
            <a:ext cx="1461553" cy="154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urore\Pictures\1390846301-Peta 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1057" y="4952449"/>
            <a:ext cx="1468621" cy="17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565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-9797" y="154485"/>
            <a:ext cx="91440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2"/>
                </a:solidFill>
              </a:rPr>
              <a:t>Des associations « </a:t>
            </a:r>
            <a:r>
              <a:rPr lang="fr-FR" sz="2800" b="1" dirty="0" err="1" smtClean="0">
                <a:solidFill>
                  <a:schemeClr val="tx2"/>
                </a:solidFill>
              </a:rPr>
              <a:t>animalistes</a:t>
            </a:r>
            <a:r>
              <a:rPr lang="fr-FR" sz="2800" b="1" dirty="0" smtClean="0">
                <a:solidFill>
                  <a:schemeClr val="tx2"/>
                </a:solidFill>
              </a:rPr>
              <a:t> » aux causes différentes</a:t>
            </a:r>
            <a:endParaRPr lang="fr-FR" sz="2800" b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3771" y="836712"/>
            <a:ext cx="7776864" cy="585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solidFill>
                  <a:schemeClr val="accent2">
                    <a:lumMod val="50000"/>
                  </a:schemeClr>
                </a:solidFill>
              </a:rPr>
              <a:t>Distinguer : </a:t>
            </a:r>
          </a:p>
          <a:p>
            <a:endParaRPr lang="fr-FR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85800" indent="-685800">
              <a:buFontTx/>
              <a:buChar char="-"/>
            </a:pPr>
            <a:r>
              <a:rPr lang="fr-FR" sz="4000" b="1" dirty="0" err="1" smtClean="0">
                <a:solidFill>
                  <a:srgbClr val="12743A"/>
                </a:solidFill>
              </a:rPr>
              <a:t>antispécisme</a:t>
            </a:r>
            <a:r>
              <a:rPr lang="fr-FR" sz="4000" b="1" dirty="0" smtClean="0">
                <a:solidFill>
                  <a:srgbClr val="12743A"/>
                </a:solidFill>
              </a:rPr>
              <a:t> et compassion envers les animaux</a:t>
            </a:r>
          </a:p>
          <a:p>
            <a:endParaRPr lang="fr-FR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685800" indent="-685800">
              <a:buFontTx/>
              <a:buChar char="-"/>
            </a:pPr>
            <a:r>
              <a:rPr lang="fr-FR" sz="4000" b="1" dirty="0" smtClean="0">
                <a:solidFill>
                  <a:srgbClr val="FF0000"/>
                </a:solidFill>
              </a:rPr>
              <a:t>militants anti-élevage (abolitionnistes) et ceux qui défendent de bonnes conditions d’élevage (</a:t>
            </a:r>
            <a:r>
              <a:rPr lang="fr-FR" sz="4000" b="1" dirty="0" err="1" smtClean="0">
                <a:solidFill>
                  <a:srgbClr val="FF0000"/>
                </a:solidFill>
              </a:rPr>
              <a:t>welfaristes</a:t>
            </a:r>
            <a:r>
              <a:rPr lang="fr-FR" sz="4000" b="1" dirty="0" smtClean="0">
                <a:solidFill>
                  <a:srgbClr val="FF0000"/>
                </a:solidFill>
              </a:rPr>
              <a:t>)</a:t>
            </a:r>
          </a:p>
          <a:p>
            <a:pPr marL="685800" indent="-685800">
              <a:buFontTx/>
              <a:buChar char="-"/>
            </a:pPr>
            <a:endParaRPr lang="fr-FR" sz="48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xmlns="" val="184549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courillon\Pictures\vache-L2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4680520" cy="661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courillon\Pictures\guide-conso-responsab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86" r="30119"/>
          <a:stretch/>
        </p:blipFill>
        <p:spPr bwMode="auto">
          <a:xfrm>
            <a:off x="5292080" y="260648"/>
            <a:ext cx="3024336" cy="59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774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836712"/>
            <a:ext cx="5554413" cy="499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Les citoyens / consommateurs</a:t>
            </a:r>
          </a:p>
          <a:p>
            <a:endParaRPr lang="fr-FR" sz="1050" dirty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800" dirty="0"/>
              <a:t>Peu concernés par le bien-être animal et </a:t>
            </a:r>
            <a:r>
              <a:rPr lang="fr-FR" sz="2800" dirty="0" smtClean="0"/>
              <a:t>le prennent peu en compte dans </a:t>
            </a:r>
            <a:r>
              <a:rPr lang="fr-FR" sz="2800" dirty="0"/>
              <a:t>leurs actes d’achat </a:t>
            </a:r>
          </a:p>
          <a:p>
            <a:r>
              <a:rPr lang="fr-FR" sz="2800" dirty="0"/>
              <a:t>      (1- prix, goût; 2- qualité sanitaire</a:t>
            </a:r>
            <a:r>
              <a:rPr lang="fr-FR" sz="2800" dirty="0" smtClean="0"/>
              <a:t>)</a:t>
            </a:r>
          </a:p>
          <a:p>
            <a:endParaRPr lang="fr-FR" sz="2800" dirty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800" dirty="0"/>
              <a:t>Cependant, cela pourrait changer: le bien-être animal </a:t>
            </a:r>
            <a:r>
              <a:rPr lang="fr-FR" sz="2800" dirty="0" smtClean="0"/>
              <a:t>pouvant devenir un critère de choix dans </a:t>
            </a:r>
            <a:r>
              <a:rPr lang="fr-FR" sz="2800" dirty="0"/>
              <a:t>le cadre du développement durable (étude CREDOC, 2013)</a:t>
            </a:r>
          </a:p>
        </p:txBody>
      </p:sp>
      <p:pic>
        <p:nvPicPr>
          <p:cNvPr id="1026" name="Picture 2" descr="C:\Users\acourillon\Pictures\0729-5_21066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6661" y="1268760"/>
            <a:ext cx="3454997" cy="464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090777" y="6505007"/>
            <a:ext cx="2073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dirty="0" smtClean="0"/>
              <a:t>(Eurobaromètre, 2005)</a:t>
            </a:r>
            <a:endParaRPr lang="fr-FR" sz="1200" dirty="0"/>
          </a:p>
        </p:txBody>
      </p:sp>
      <p:sp>
        <p:nvSpPr>
          <p:cNvPr id="5" name="ZoneTexte 4"/>
          <p:cNvSpPr txBox="1"/>
          <p:nvPr/>
        </p:nvSpPr>
        <p:spPr>
          <a:xfrm>
            <a:off x="-9797" y="154485"/>
            <a:ext cx="91440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tx2"/>
                </a:solidFill>
              </a:rPr>
              <a:t>Les </a:t>
            </a:r>
            <a:r>
              <a:rPr lang="fr-FR" sz="3200" b="1" dirty="0" smtClean="0">
                <a:solidFill>
                  <a:schemeClr val="tx2"/>
                </a:solidFill>
              </a:rPr>
              <a:t>acteurs du débat</a:t>
            </a:r>
          </a:p>
        </p:txBody>
      </p:sp>
    </p:spTree>
    <p:extLst>
      <p:ext uri="{BB962C8B-B14F-4D97-AF65-F5344CB8AC3E}">
        <p14:creationId xmlns:p14="http://schemas.microsoft.com/office/powerpoint/2010/main" xmlns="" val="26628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250" y="1196752"/>
            <a:ext cx="822651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Les acteurs économiques</a:t>
            </a:r>
          </a:p>
          <a:p>
            <a:endParaRPr lang="fr-FR" sz="1200" dirty="0"/>
          </a:p>
          <a:p>
            <a:r>
              <a:rPr lang="fr-FR" sz="2800" b="1" dirty="0" smtClean="0"/>
              <a:t>Les Industriels de l’agroalimentaire et la grande distribution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800" dirty="0" smtClean="0"/>
              <a:t>Conscients du risque mais démunis, pour l’instant!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sz="2800" dirty="0" smtClean="0"/>
              <a:t>Sous la pression des consommateurs, ils pourraient créer leurs propres  cahiers des charges</a:t>
            </a:r>
          </a:p>
          <a:p>
            <a:r>
              <a:rPr lang="fr-FR" sz="2400" dirty="0" smtClean="0"/>
              <a:t>Norme ISO 26 000: lignes directrices pour la Responsabilité Sociétale des Entreprises (volet questions relatives aux consommateurs)</a:t>
            </a:r>
            <a:endParaRPr lang="fr-FR" sz="2400" dirty="0"/>
          </a:p>
          <a:p>
            <a:endParaRPr lang="fr-FR" dirty="0" smtClean="0"/>
          </a:p>
          <a:p>
            <a:endParaRPr lang="fr-FR" sz="2800" dirty="0" smtClean="0"/>
          </a:p>
          <a:p>
            <a:r>
              <a:rPr lang="fr-FR" sz="2800" b="1" dirty="0" smtClean="0"/>
              <a:t>Les éleveurs ???</a:t>
            </a:r>
          </a:p>
          <a:p>
            <a:endParaRPr lang="fr-FR" sz="500" b="1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-2495" y="188640"/>
            <a:ext cx="91440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tx2"/>
                </a:solidFill>
              </a:rPr>
              <a:t>Les </a:t>
            </a:r>
            <a:r>
              <a:rPr lang="fr-FR" sz="3200" b="1" dirty="0" smtClean="0">
                <a:solidFill>
                  <a:schemeClr val="tx2"/>
                </a:solidFill>
              </a:rPr>
              <a:t>acteur du débat</a:t>
            </a:r>
          </a:p>
        </p:txBody>
      </p:sp>
    </p:spTree>
    <p:extLst>
      <p:ext uri="{BB962C8B-B14F-4D97-AF65-F5344CB8AC3E}">
        <p14:creationId xmlns:p14="http://schemas.microsoft.com/office/powerpoint/2010/main" xmlns="" val="393346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4536" y="779475"/>
            <a:ext cx="4464496" cy="263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sz="1600" dirty="0" smtClean="0"/>
          </a:p>
          <a:p>
            <a:pPr algn="ctr"/>
            <a:r>
              <a:rPr lang="fr-FR" sz="1600" b="1" dirty="0" smtClean="0"/>
              <a:t>Tonalité dramatique (de la part des extrêmes surtout) et une composante émotionnelle</a:t>
            </a:r>
          </a:p>
          <a:p>
            <a:pPr algn="ctr"/>
            <a:endParaRPr lang="fr-FR" sz="1600" b="1" dirty="0" smtClean="0">
              <a:solidFill>
                <a:schemeClr val="tx2"/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tx2"/>
                </a:solidFill>
              </a:rPr>
              <a:t>De nombreux acteurs et parties prenantes  avec un débat sur la scène publique</a:t>
            </a:r>
          </a:p>
          <a:p>
            <a:pPr algn="ctr"/>
            <a:endParaRPr lang="fr-FR" sz="1600" b="1" dirty="0" smtClean="0">
              <a:solidFill>
                <a:srgbClr val="C00000"/>
              </a:solidFill>
            </a:endParaRP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Statut de l’animal, nouveaux rapports aux animaux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</a:rPr>
              <a:t>controverse sociétale</a:t>
            </a:r>
            <a:endParaRPr lang="fr-FR" sz="1600" dirty="0"/>
          </a:p>
          <a:p>
            <a:pPr algn="ctr"/>
            <a:endParaRPr lang="fr-FR" sz="500" b="1" dirty="0" smtClean="0">
              <a:solidFill>
                <a:srgbClr val="C0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788024" y="1053049"/>
            <a:ext cx="4248472" cy="21082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fr-FR" sz="700" dirty="0" smtClean="0"/>
          </a:p>
          <a:p>
            <a:pPr algn="ctr"/>
            <a:r>
              <a:rPr lang="fr-FR" sz="1600" b="1" dirty="0" smtClean="0"/>
              <a:t>Incertitude scientifique</a:t>
            </a:r>
          </a:p>
          <a:p>
            <a:pPr algn="ctr"/>
            <a:r>
              <a:rPr lang="fr-FR" sz="1600" b="1" dirty="0" smtClean="0"/>
              <a:t>Pas d’argument d’autorité</a:t>
            </a:r>
          </a:p>
          <a:p>
            <a:pPr algn="ctr"/>
            <a:r>
              <a:rPr lang="fr-FR" sz="1600" b="1" dirty="0" smtClean="0"/>
              <a:t>Pas d’indicateurs et d’outils d’évaluation fiables et harmonisés</a:t>
            </a:r>
          </a:p>
          <a:p>
            <a:pPr algn="ctr"/>
            <a:r>
              <a:rPr lang="fr-FR" sz="1600" b="1" dirty="0" smtClean="0"/>
              <a:t>Approche multidisciplinaire de la recherche</a:t>
            </a:r>
          </a:p>
          <a:p>
            <a:pPr algn="ctr"/>
            <a:r>
              <a:rPr lang="fr-FR" sz="1600" b="1" dirty="0" smtClean="0"/>
              <a:t>Des pratiques d’élevage</a:t>
            </a:r>
          </a:p>
          <a:p>
            <a:pPr algn="ctr"/>
            <a:endParaRPr lang="fr-FR" sz="300" b="1" dirty="0" smtClean="0">
              <a:solidFill>
                <a:srgbClr val="C00000"/>
              </a:solidFill>
            </a:endParaRPr>
          </a:p>
          <a:p>
            <a:pPr algn="ctr"/>
            <a:r>
              <a:rPr lang="fr-FR" b="1" dirty="0" smtClean="0">
                <a:solidFill>
                  <a:srgbClr val="C00000"/>
                </a:solidFill>
              </a:rPr>
              <a:t>controverse technique</a:t>
            </a:r>
          </a:p>
          <a:p>
            <a:endParaRPr lang="fr-FR" sz="7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46584" y="3594763"/>
            <a:ext cx="806489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 C</a:t>
            </a:r>
            <a:r>
              <a:rPr lang="fr-FR" sz="2400" dirty="0" smtClean="0"/>
              <a:t>ependant, la controverse:</a:t>
            </a:r>
          </a:p>
          <a:p>
            <a:pPr marL="285750" lvl="0" indent="-285750">
              <a:buFontTx/>
              <a:buChar char="-"/>
            </a:pPr>
            <a:r>
              <a:rPr lang="fr-FR" sz="2400" b="1" dirty="0" smtClean="0"/>
              <a:t>montre </a:t>
            </a:r>
            <a:r>
              <a:rPr lang="fr-FR" sz="2400" b="1" dirty="0"/>
              <a:t>l’existence de différentes façons de penser l’élevage </a:t>
            </a:r>
            <a:r>
              <a:rPr lang="fr-FR" sz="2400" b="1" dirty="0" smtClean="0"/>
              <a:t>;</a:t>
            </a:r>
            <a:endParaRPr lang="fr-FR" sz="2400" dirty="0"/>
          </a:p>
          <a:p>
            <a:pPr marL="285750" lvl="0" indent="-285750">
              <a:buFontTx/>
              <a:buChar char="-"/>
            </a:pPr>
            <a:r>
              <a:rPr lang="fr-FR" sz="2400" b="1" dirty="0" smtClean="0"/>
              <a:t>renseigne </a:t>
            </a:r>
            <a:r>
              <a:rPr lang="fr-FR" sz="2400" b="1" dirty="0"/>
              <a:t>sur ce qui est acceptable et ce qui ne l’est pas</a:t>
            </a:r>
            <a:r>
              <a:rPr lang="fr-FR" sz="2400" b="1" dirty="0" smtClean="0"/>
              <a:t>.</a:t>
            </a:r>
          </a:p>
          <a:p>
            <a:pPr lvl="0"/>
            <a:r>
              <a:rPr lang="fr-FR" sz="2400" dirty="0" smtClean="0"/>
              <a:t>(GIS Elevages demain)</a:t>
            </a:r>
          </a:p>
          <a:p>
            <a:pPr lvl="0"/>
            <a:endParaRPr lang="fr-FR" sz="1400" b="1" dirty="0">
              <a:solidFill>
                <a:srgbClr val="002060"/>
              </a:solidFill>
            </a:endParaRPr>
          </a:p>
          <a:p>
            <a:pPr lvl="0" algn="ctr"/>
            <a:r>
              <a:rPr lang="fr-FR" sz="2400" b="1" dirty="0" smtClean="0">
                <a:solidFill>
                  <a:srgbClr val="002060"/>
                </a:solidFill>
              </a:rPr>
              <a:t>Comment une filière d’élevage peut-elle concilier la subjectivité du débat avec une approche rationnelle et économique?</a:t>
            </a:r>
            <a:endParaRPr lang="fr-FR" sz="2400" dirty="0">
              <a:solidFill>
                <a:srgbClr val="00206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-9797" y="154485"/>
            <a:ext cx="91440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</a:rPr>
              <a:t>Le Bien-être animal: une controverse pas comme les autres?</a:t>
            </a:r>
          </a:p>
        </p:txBody>
      </p:sp>
    </p:spTree>
    <p:extLst>
      <p:ext uri="{BB962C8B-B14F-4D97-AF65-F5344CB8AC3E}">
        <p14:creationId xmlns:p14="http://schemas.microsoft.com/office/powerpoint/2010/main" xmlns="" val="52618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-9797" y="154485"/>
            <a:ext cx="91440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tx2"/>
                </a:solidFill>
              </a:rPr>
              <a:t>Le BEA à l’international : un point règlementaire</a:t>
            </a:r>
            <a:endParaRPr lang="fr-FR" sz="2800" b="1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0941" y="980728"/>
            <a:ext cx="799288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Rappel : Les textes en vigueur concernent surtout les monogastriques et la législation européenne est parmi les plus strictes </a:t>
            </a:r>
          </a:p>
          <a:p>
            <a:endParaRPr lang="fr-FR" sz="2800" dirty="0" smtClean="0"/>
          </a:p>
          <a:p>
            <a:r>
              <a:rPr lang="fr-FR" sz="2800" b="1" dirty="0">
                <a:solidFill>
                  <a:srgbClr val="C00000"/>
                </a:solidFill>
              </a:rPr>
              <a:t>Les législateurs</a:t>
            </a:r>
          </a:p>
          <a:p>
            <a:endParaRPr lang="fr-FR" sz="14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fr-FR" sz="2800" b="1" dirty="0"/>
              <a:t>3 chantiers règlementaires en cours depuis 2012</a:t>
            </a:r>
          </a:p>
          <a:p>
            <a:pPr marL="285750" indent="-285750">
              <a:buFontTx/>
              <a:buChar char="-"/>
            </a:pPr>
            <a:r>
              <a:rPr lang="fr-FR" sz="2800" b="1" dirty="0"/>
              <a:t>Loi cadre européenne (étiquetage, données sur les pratiques d’élevage)</a:t>
            </a:r>
          </a:p>
          <a:p>
            <a:pPr marL="285750" indent="-285750">
              <a:buFontTx/>
              <a:buChar char="-"/>
            </a:pPr>
            <a:r>
              <a:rPr lang="fr-FR" sz="2800" b="1" dirty="0"/>
              <a:t>Norme ISO bien-être animal</a:t>
            </a:r>
          </a:p>
          <a:p>
            <a:pPr marL="285750" indent="-285750">
              <a:buFontTx/>
              <a:buChar char="-"/>
            </a:pPr>
            <a:r>
              <a:rPr lang="fr-FR" sz="2800" b="1" dirty="0"/>
              <a:t>Chapitre « vaches laitières » dans le code terrestre de l’OIE</a:t>
            </a:r>
          </a:p>
          <a:p>
            <a:endParaRPr lang="fr-FR" sz="2000" dirty="0"/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/>
              <a:t>PM : Statut </a:t>
            </a:r>
            <a:r>
              <a:rPr lang="fr-FR" dirty="0"/>
              <a:t>de l’animal dans le Code </a:t>
            </a:r>
            <a:r>
              <a:rPr lang="fr-FR" dirty="0" smtClean="0"/>
              <a:t>civil français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24421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51520" y="260648"/>
            <a:ext cx="878497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Bien-être animal en élevage : </a:t>
            </a:r>
          </a:p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Des points de vulnérabilité évidents</a:t>
            </a:r>
          </a:p>
          <a:p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3200" b="1" dirty="0" smtClean="0"/>
              <a:t>Certaines interventions sur l’animal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err="1" smtClean="0"/>
              <a:t>Caudectomies</a:t>
            </a:r>
            <a:r>
              <a:rPr lang="fr-FR" sz="3200" dirty="0" smtClean="0"/>
              <a:t> (porcs, ovins,..)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smtClean="0"/>
              <a:t>Castrations : (</a:t>
            </a:r>
            <a:r>
              <a:rPr lang="fr-FR" sz="3200" smtClean="0"/>
              <a:t>porcs,..)</a:t>
            </a:r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smtClean="0"/>
              <a:t>Ecornages (Bovins,..)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err="1" smtClean="0"/>
              <a:t>etc</a:t>
            </a:r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endParaRPr lang="fr-FR" sz="3200" dirty="0" smtClean="0"/>
          </a:p>
          <a:p>
            <a:r>
              <a:rPr lang="fr-FR" sz="3200" b="1" dirty="0" smtClean="0"/>
              <a:t>Indéniablement des pratiques à améliorer (prise en charge de la douleur) ou à supprimer ?</a:t>
            </a:r>
          </a:p>
          <a:p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0295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1"/>
          </p:nvPr>
        </p:nvSpPr>
        <p:spPr>
          <a:xfrm>
            <a:off x="251520" y="116632"/>
            <a:ext cx="8892480" cy="816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Bien-être animal en élevage : </a:t>
            </a:r>
          </a:p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Des points objets de critiques plus subjectifs </a:t>
            </a:r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sz="3200" b="1" dirty="0" smtClean="0"/>
              <a:t>Souvent liés aux conditions d’élevage ou à sa conduite 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smtClean="0"/>
              <a:t>Accès au plein air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smtClean="0"/>
              <a:t>Dimension du bâtiment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3200" dirty="0" smtClean="0"/>
              <a:t>Les cages (pondeuses et lapins)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dirty="0" smtClean="0"/>
              <a:t>Productivité</a:t>
            </a:r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fr-FR" dirty="0" err="1" smtClean="0"/>
              <a:t>Etc</a:t>
            </a:r>
            <a:endParaRPr lang="fr-FR" dirty="0" smtClean="0"/>
          </a:p>
          <a:p>
            <a:pPr marL="0" indent="0">
              <a:buNone/>
            </a:pPr>
            <a:endParaRPr lang="fr-FR" sz="3200" dirty="0" smtClean="0"/>
          </a:p>
          <a:p>
            <a:r>
              <a:rPr lang="fr-FR" sz="3200" b="1" dirty="0" smtClean="0"/>
              <a:t>Et là le débat est plus complexe</a:t>
            </a:r>
          </a:p>
          <a:p>
            <a:endParaRPr lang="fr-FR" sz="3200" dirty="0" smtClean="0"/>
          </a:p>
          <a:p>
            <a:pPr marL="285750" indent="-285750">
              <a:buFont typeface="Arial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488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1520" y="230631"/>
            <a:ext cx="864096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Oui, débat complexe car : </a:t>
            </a:r>
          </a:p>
          <a:p>
            <a:endParaRPr lang="fr-FR" sz="1400" dirty="0" smtClean="0"/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Une discipline (éthologie) qui n’est pas une science exacte. </a:t>
            </a:r>
          </a:p>
          <a:p>
            <a:pPr marL="342900" indent="-342900">
              <a:buFontTx/>
              <a:buChar char="-"/>
            </a:pPr>
            <a:endParaRPr lang="fr-FR" sz="1600" b="1" dirty="0" smtClean="0"/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La recherche n’a pas encore pu fournir des </a:t>
            </a:r>
            <a:r>
              <a:rPr lang="fr-FR" sz="2400" b="1" u="sng" dirty="0" smtClean="0"/>
              <a:t>indicateurs</a:t>
            </a:r>
            <a:r>
              <a:rPr lang="fr-FR" sz="2400" b="1" dirty="0" smtClean="0"/>
              <a:t> fiables pour l’évaluation du bonheur des animaux (notamment en ruminants) et utilisables en routine dans les élevages</a:t>
            </a:r>
          </a:p>
          <a:p>
            <a:pPr marL="342900" indent="-342900">
              <a:buFontTx/>
              <a:buChar char="-"/>
            </a:pPr>
            <a:endParaRPr lang="fr-FR" sz="1600" b="1" dirty="0" smtClean="0"/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Un anthropomorphisme croissant de la part de nos citoyens-consommateurs (urbains ou pas)</a:t>
            </a:r>
          </a:p>
          <a:p>
            <a:pPr marL="342900" indent="-342900">
              <a:buFontTx/>
              <a:buChar char="-"/>
            </a:pPr>
            <a:endParaRPr lang="fr-FR" sz="1600" b="1" dirty="0" smtClean="0"/>
          </a:p>
          <a:p>
            <a:pPr marL="342900" indent="-342900">
              <a:buFontTx/>
              <a:buChar char="-"/>
            </a:pPr>
            <a:r>
              <a:rPr lang="fr-FR" sz="2400" b="1" dirty="0" smtClean="0"/>
              <a:t>Des éleveurs qui ne comprennent pas le plus souvent ce qu’on leur reproche</a:t>
            </a:r>
          </a:p>
          <a:p>
            <a:pPr marL="342900" indent="-342900">
              <a:buFontTx/>
              <a:buChar char="-"/>
            </a:pPr>
            <a:endParaRPr lang="fr-FR" sz="1600" b="1" dirty="0"/>
          </a:p>
          <a:p>
            <a:pPr marL="342900" indent="-342900">
              <a:buFontTx/>
              <a:buChar char="-"/>
            </a:pPr>
            <a:endParaRPr lang="fr-FR" sz="2400" b="1" dirty="0"/>
          </a:p>
          <a:p>
            <a:pPr marL="342900" indent="-342900">
              <a:buFontTx/>
              <a:buChar char="-"/>
            </a:pPr>
            <a:endParaRPr lang="fr-FR" sz="2400" b="1" dirty="0" smtClean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xmlns="" val="12881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230631"/>
            <a:ext cx="86409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Des pistes peut-être :</a:t>
            </a:r>
          </a:p>
          <a:p>
            <a:endParaRPr lang="fr-FR" sz="1600" b="1" dirty="0" smtClean="0"/>
          </a:p>
          <a:p>
            <a:pPr marL="342900" indent="-342900">
              <a:buFontTx/>
              <a:buChar char="-"/>
            </a:pPr>
            <a:endParaRPr lang="fr-FR" sz="1600" b="1" dirty="0"/>
          </a:p>
          <a:p>
            <a:pPr marL="342900" indent="-342900">
              <a:buFontTx/>
              <a:buChar char="-"/>
            </a:pPr>
            <a:r>
              <a:rPr lang="fr-FR" sz="2400" b="1" dirty="0" smtClean="0">
                <a:solidFill>
                  <a:srgbClr val="12743A"/>
                </a:solidFill>
              </a:rPr>
              <a:t>Passer d’une modernisation incomprise des élevages à une modernité acceptable grâce aux nouvelles technologies favorables au bien-être animal (robot de traite, capteurs, monitorings, systèmes d’alimentation automatisés, climatisation informatisée des bâtiments,..)</a:t>
            </a:r>
          </a:p>
          <a:p>
            <a:pPr marL="342900" indent="-342900">
              <a:buFontTx/>
              <a:buChar char="-"/>
            </a:pPr>
            <a:endParaRPr lang="fr-FR" sz="2400" b="1" dirty="0"/>
          </a:p>
          <a:p>
            <a:pPr marL="342900" indent="-342900">
              <a:buFontTx/>
              <a:buChar char="-"/>
            </a:pPr>
            <a:r>
              <a:rPr lang="fr-FR" sz="2400" b="1" dirty="0">
                <a:solidFill>
                  <a:srgbClr val="12743A"/>
                </a:solidFill>
              </a:rPr>
              <a:t>Des éleveurs, avec des chercheurs, qui travaillent davantage sur leurs liens avec leurs animaux, pour façon mieux les décrire et les partager de façon à ce </a:t>
            </a:r>
            <a:r>
              <a:rPr lang="fr-FR" sz="2400" b="1" u="sng" dirty="0">
                <a:solidFill>
                  <a:srgbClr val="12743A"/>
                </a:solidFill>
              </a:rPr>
              <a:t>que les éleveurs soient aussi perçus comme des « animaliers » par les « </a:t>
            </a:r>
            <a:r>
              <a:rPr lang="fr-FR" sz="2400" b="1" u="sng" dirty="0" err="1">
                <a:solidFill>
                  <a:srgbClr val="12743A"/>
                </a:solidFill>
              </a:rPr>
              <a:t>animalistes</a:t>
            </a:r>
            <a:r>
              <a:rPr lang="fr-FR" sz="2400" b="1" u="sng" dirty="0">
                <a:solidFill>
                  <a:srgbClr val="12743A"/>
                </a:solidFill>
              </a:rPr>
              <a:t> ».</a:t>
            </a:r>
          </a:p>
          <a:p>
            <a:pPr marL="342900" indent="-342900">
              <a:buFontTx/>
              <a:buChar char="-"/>
            </a:pPr>
            <a:endParaRPr lang="fr-FR" sz="2400" b="1" dirty="0" smtClean="0"/>
          </a:p>
          <a:p>
            <a:pPr marL="342900" indent="-342900" algn="r">
              <a:buFontTx/>
              <a:buChar char="-"/>
            </a:pPr>
            <a:r>
              <a:rPr lang="fr-FR" sz="4400" b="1" i="1" dirty="0" smtClean="0">
                <a:solidFill>
                  <a:srgbClr val="FF0000"/>
                </a:solidFill>
              </a:rPr>
              <a:t>On en discute ! 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xmlns="" val="26678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919</Words>
  <Application>Microsoft Office PowerPoint</Application>
  <PresentationFormat>Affichage à l'écran (4:3)</PresentationFormat>
  <Paragraphs>184</Paragraphs>
  <Slides>26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COURILLON Aurore</dc:creator>
  <cp:lastModifiedBy>Yves Madeline</cp:lastModifiedBy>
  <cp:revision>74</cp:revision>
  <cp:lastPrinted>2015-04-07T15:57:08Z</cp:lastPrinted>
  <dcterms:created xsi:type="dcterms:W3CDTF">2014-10-08T07:47:25Z</dcterms:created>
  <dcterms:modified xsi:type="dcterms:W3CDTF">2015-04-07T16:47:27Z</dcterms:modified>
</cp:coreProperties>
</file>